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56" r:id="rId2"/>
    <p:sldId id="269" r:id="rId3"/>
    <p:sldId id="257" r:id="rId4"/>
    <p:sldId id="258" r:id="rId5"/>
    <p:sldId id="264" r:id="rId6"/>
    <p:sldId id="266" r:id="rId7"/>
    <p:sldId id="273" r:id="rId8"/>
    <p:sldId id="274" r:id="rId9"/>
    <p:sldId id="275" r:id="rId10"/>
    <p:sldId id="276" r:id="rId11"/>
    <p:sldId id="277" r:id="rId12"/>
    <p:sldId id="262"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5"/>
    <p:restoredTop sz="79034"/>
  </p:normalViewPr>
  <p:slideViewPr>
    <p:cSldViewPr snapToGrid="0" snapToObjects="1">
      <p:cViewPr>
        <p:scale>
          <a:sx n="100" d="100"/>
          <a:sy n="100" d="100"/>
        </p:scale>
        <p:origin x="632" y="424"/>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9ECC7-ACEB-6A46-9667-F06132449ED2}" type="datetimeFigureOut">
              <a:rPr kumimoji="1" lang="ja-JP" altLang="en-US" smtClean="0"/>
              <a:t>2022/2/8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1D0CC-FFF1-E942-AAAB-A27AC3F1CE78}" type="slidenum">
              <a:rPr kumimoji="1" lang="ja-JP" altLang="en-US" smtClean="0"/>
              <a:t>‹#›</a:t>
            </a:fld>
            <a:endParaRPr kumimoji="1" lang="ja-JP" altLang="en-US"/>
          </a:p>
        </p:txBody>
      </p:sp>
    </p:spTree>
    <p:extLst>
      <p:ext uri="{BB962C8B-B14F-4D97-AF65-F5344CB8AC3E}">
        <p14:creationId xmlns:p14="http://schemas.microsoft.com/office/powerpoint/2010/main" val="2102467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私は、認知行動療法３コマ漫画の課題アプリ制作を行いました。</a:t>
            </a:r>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1</a:t>
            </a:fld>
            <a:endParaRPr kumimoji="1" lang="ja-JP" altLang="en-US"/>
          </a:p>
        </p:txBody>
      </p:sp>
    </p:spTree>
    <p:extLst>
      <p:ext uri="{BB962C8B-B14F-4D97-AF65-F5344CB8AC3E}">
        <p14:creationId xmlns:p14="http://schemas.microsoft.com/office/powerpoint/2010/main" val="343897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選択すると、画像が縦に並び、</a:t>
            </a:r>
            <a:r>
              <a:rPr kumimoji="1" lang="en-US" altLang="ja-JP" sz="1200" kern="1200" dirty="0">
                <a:solidFill>
                  <a:schemeClr val="tx1"/>
                </a:solidFill>
                <a:effectLst/>
                <a:latin typeface="+mn-lt"/>
                <a:ea typeface="+mn-ea"/>
                <a:cs typeface="+mn-cs"/>
              </a:rPr>
              <a:t>3</a:t>
            </a:r>
            <a:r>
              <a:rPr kumimoji="1" lang="ja-JP" altLang="en-US" sz="1200" kern="1200">
                <a:solidFill>
                  <a:schemeClr val="tx1"/>
                </a:solidFill>
                <a:effectLst/>
                <a:latin typeface="+mn-lt"/>
                <a:ea typeface="+mn-ea"/>
                <a:cs typeface="+mn-cs"/>
              </a:rPr>
              <a:t>コマ漫画の様に表示されます。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（クリック）選び直したい場合は画像をもう一度クリックし、（クリック）解答してよければ、解答ボタンを押します。（クリック）</a:t>
            </a:r>
            <a:endParaRPr kumimoji="1" lang="ja-JP" altLang="en-US"/>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（クリック）選んだ画像が</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ならば</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を表示し（クリック）、（クリック）○ならば○をアラートで表示します。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（クリック）</a:t>
            </a:r>
            <a:r>
              <a:rPr kumimoji="1" lang="en" altLang="ja-JP" sz="1200" kern="1200" dirty="0">
                <a:solidFill>
                  <a:schemeClr val="tx1"/>
                </a:solidFill>
                <a:effectLst/>
                <a:latin typeface="+mn-lt"/>
                <a:ea typeface="+mn-ea"/>
                <a:cs typeface="+mn-cs"/>
              </a:rPr>
              <a:t>OK</a:t>
            </a:r>
            <a:r>
              <a:rPr kumimoji="1" lang="ja-JP" altLang="en-US" sz="1200" kern="1200">
                <a:solidFill>
                  <a:schemeClr val="tx1"/>
                </a:solidFill>
                <a:effectLst/>
                <a:latin typeface="+mn-lt"/>
                <a:ea typeface="+mn-ea"/>
                <a:cs typeface="+mn-cs"/>
              </a:rPr>
              <a:t>を押すと、アラートが消え、</a:t>
            </a:r>
            <a:r>
              <a:rPr kumimoji="1" lang="en-US" altLang="ja-JP" sz="1200" kern="1200" dirty="0">
                <a:solidFill>
                  <a:schemeClr val="tx1"/>
                </a:solidFill>
                <a:effectLst/>
                <a:latin typeface="+mn-lt"/>
                <a:ea typeface="+mn-ea"/>
                <a:cs typeface="+mn-cs"/>
              </a:rPr>
              <a:t>3</a:t>
            </a:r>
            <a:r>
              <a:rPr kumimoji="1" lang="ja-JP" altLang="en-US" sz="1200" kern="1200">
                <a:solidFill>
                  <a:schemeClr val="tx1"/>
                </a:solidFill>
                <a:effectLst/>
                <a:latin typeface="+mn-lt"/>
                <a:ea typeface="+mn-ea"/>
                <a:cs typeface="+mn-cs"/>
              </a:rPr>
              <a:t>コマ漫画の状態に戻り、３コマ漫画として再び確認できる様になっています。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10</a:t>
            </a:fld>
            <a:endParaRPr kumimoji="1" lang="ja-JP" altLang="en-US"/>
          </a:p>
        </p:txBody>
      </p:sp>
    </p:spTree>
    <p:extLst>
      <p:ext uri="{BB962C8B-B14F-4D97-AF65-F5344CB8AC3E}">
        <p14:creationId xmlns:p14="http://schemas.microsoft.com/office/powerpoint/2010/main" val="368589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確認を終え、（クリック）他の課題に移動したい場合は、他の漫画へランダムに進む（クリック）「次の漫画へ」ボタンか（クリック）、</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（クリック）漫画一覧に戻る（クリック）「ホームへ」ボタンを押し、次の課題へ進みます。（クリック）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11</a:t>
            </a:fld>
            <a:endParaRPr kumimoji="1" lang="ja-JP" altLang="en-US"/>
          </a:p>
        </p:txBody>
      </p:sp>
    </p:spTree>
    <p:extLst>
      <p:ext uri="{BB962C8B-B14F-4D97-AF65-F5344CB8AC3E}">
        <p14:creationId xmlns:p14="http://schemas.microsoft.com/office/powerpoint/2010/main" val="236718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最後に、本研究のまとめです。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まとめとして、</a:t>
            </a:r>
            <a:r>
              <a:rPr kumimoji="1" lang="en-US" altLang="ja-JP" dirty="0"/>
              <a:t>ABC</a:t>
            </a:r>
            <a:r>
              <a:rPr kumimoji="1" lang="ja-JP" altLang="en-US"/>
              <a:t>理論を参考にした、</a:t>
            </a:r>
            <a:r>
              <a:rPr kumimoji="1" lang="ja-JP" altLang="en-US" sz="1200"/>
              <a:t>出来事・認知・感情に分けた３コマ漫画を用いることで、自分の認知の歪みに気づくことのできるアプリケーションを制作しました。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r>
              <a:rPr kumimoji="1" lang="ja-JP" altLang="en-US" sz="1200"/>
              <a:t>課題として、認知行動療法などの専門知識の学習時間が十分に取れず、アプリ開発が遅れてしまったこと、と、それに伴いユーザーテストができなかったことです。</a:t>
            </a:r>
          </a:p>
          <a:p>
            <a:endParaRPr kumimoji="1" lang="en-US" altLang="ja-JP" dirty="0"/>
          </a:p>
          <a:p>
            <a:r>
              <a:rPr kumimoji="1" lang="ja-JP" altLang="en-US"/>
              <a:t>最後に本アプリの展望として、</a:t>
            </a:r>
            <a:r>
              <a:rPr kumimoji="1" lang="ja-JP" altLang="en-US" sz="1200"/>
              <a:t>本アプリを</a:t>
            </a:r>
            <a:r>
              <a:rPr kumimoji="1" lang="en-US" altLang="ja-JP" sz="1200" dirty="0"/>
              <a:t>Web</a:t>
            </a:r>
            <a:r>
              <a:rPr kumimoji="1" lang="ja-JP" altLang="en-US" sz="1200"/>
              <a:t>上に公開する事で、誰でも利用することができ、より多くの人が自分の認知の歪みに気づくきっかけになるアプリケーションになること。としています。</a:t>
            </a:r>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12</a:t>
            </a:fld>
            <a:endParaRPr kumimoji="1" lang="ja-JP" altLang="en-US"/>
          </a:p>
        </p:txBody>
      </p:sp>
    </p:spTree>
    <p:extLst>
      <p:ext uri="{BB962C8B-B14F-4D97-AF65-F5344CB8AC3E}">
        <p14:creationId xmlns:p14="http://schemas.microsoft.com/office/powerpoint/2010/main" val="421214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（クリック）はじめに、本研究の前提として、本研究は心理学ミーティングと協力した研究となっています。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a:t>
            </a:r>
            <a:r>
              <a:rPr kumimoji="1" lang="en-US" altLang="ja-JP" dirty="0"/>
              <a:t>1</a:t>
            </a:r>
            <a:r>
              <a:rPr kumimoji="1" lang="ja-JP" altLang="en-US"/>
              <a:t>つ前の戸田の研究は、認知行動療法</a:t>
            </a:r>
            <a:r>
              <a:rPr kumimoji="1" lang="en-US" altLang="ja-JP" dirty="0"/>
              <a:t>3</a:t>
            </a:r>
            <a:r>
              <a:rPr kumimoji="1" lang="ja-JP" altLang="en-US"/>
              <a:t>コマ漫画の学習を目的としたアプリを作成しており、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（クリック）私は、戸田の学習アプリで学んだことのテストとして行う課題アプリを制作しました。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（クリック）また、</a:t>
            </a:r>
            <a:r>
              <a:rPr kumimoji="1" lang="en-US" altLang="ja-JP" dirty="0"/>
              <a:t>3</a:t>
            </a:r>
            <a:r>
              <a:rPr kumimoji="1" lang="ja-JP" altLang="en-US"/>
              <a:t>コマ漫画のストーリーは主に野田が制作しており、私も</a:t>
            </a:r>
            <a:r>
              <a:rPr kumimoji="1" lang="en-US" altLang="ja-JP" dirty="0"/>
              <a:t>3</a:t>
            </a:r>
            <a:r>
              <a:rPr kumimoji="1" lang="ja-JP" altLang="en-US"/>
              <a:t>個制作しました。</a:t>
            </a:r>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2</a:t>
            </a:fld>
            <a:endParaRPr kumimoji="1" lang="ja-JP" altLang="en-US"/>
          </a:p>
        </p:txBody>
      </p:sp>
    </p:spTree>
    <p:extLst>
      <p:ext uri="{BB962C8B-B14F-4D97-AF65-F5344CB8AC3E}">
        <p14:creationId xmlns:p14="http://schemas.microsoft.com/office/powerpoint/2010/main" val="385976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続いて、認知行動療法</a:t>
            </a:r>
            <a:r>
              <a:rPr kumimoji="1" lang="en-US" altLang="ja-JP" dirty="0"/>
              <a:t>3</a:t>
            </a:r>
            <a:r>
              <a:rPr kumimoji="1" lang="ja-JP" altLang="en-US"/>
              <a:t>コマ漫画とは、（クリック）認知行動療法の元となる考え方の</a:t>
            </a:r>
            <a:r>
              <a:rPr kumimoji="1" lang="en-US" altLang="ja-JP" dirty="0"/>
              <a:t>1</a:t>
            </a:r>
            <a:r>
              <a:rPr kumimoji="1" lang="ja-JP" altLang="en-US"/>
              <a:t>つである</a:t>
            </a:r>
            <a:r>
              <a:rPr kumimoji="1" lang="en" altLang="ja-JP" dirty="0"/>
              <a:t>ABC</a:t>
            </a:r>
            <a:r>
              <a:rPr kumimoji="1" lang="ja-JP" altLang="en-US"/>
              <a:t>理論の，「出来事によって起こる感情は，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認知の結果である」というフレームワークを参考にしたアプリケーションで，自分の認知の偏りを認識し，改善するきっかけになるものです。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（クリック）また，このアプリケーションを</a:t>
            </a:r>
            <a:r>
              <a:rPr kumimoji="1" lang="en" altLang="ja-JP" dirty="0"/>
              <a:t>Web</a:t>
            </a:r>
            <a:r>
              <a:rPr kumimoji="1" lang="ja-JP" altLang="en-US"/>
              <a:t>上に公開することで，多くの人間が利用することができます。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（クリック）実際に高次脳機能障害者の方にユーザーインターフェースの部分で協力してもらい、高次脳機能障害などの疾患を持った人でも</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混乱することなく使用できるユーザーインターフェースになっています。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3</a:t>
            </a:fld>
            <a:endParaRPr kumimoji="1" lang="ja-JP" altLang="en-US"/>
          </a:p>
        </p:txBody>
      </p:sp>
    </p:spTree>
    <p:extLst>
      <p:ext uri="{BB962C8B-B14F-4D97-AF65-F5344CB8AC3E}">
        <p14:creationId xmlns:p14="http://schemas.microsoft.com/office/powerpoint/2010/main" val="171149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認知行動療法は、明確な理論的背景を持った心理療法であり、 うつ症状、不安症状などをはじめとする様々な精神症状の改善や生活上のストレス管理などにおいて 高い効果があることが実証されています。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（クリック）</a:t>
            </a:r>
            <a:r>
              <a:rPr lang="ja-JP" altLang="ja-JP"/>
              <a:t>人間の行動には必ず信念などの認知が関係して</a:t>
            </a:r>
            <a:r>
              <a:rPr lang="ja-JP" altLang="en-US"/>
              <a:t>いるため、（クリック）認知の偏りを理解し、（クリック）コントロールすることで、</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（クリック）行動を改善することを目標としています。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また、特に患者の</a:t>
            </a:r>
            <a:r>
              <a:rPr lang="ja-JP" altLang="en-US"/>
              <a:t>（クリック）</a:t>
            </a:r>
            <a:r>
              <a:rPr kumimoji="1" lang="ja-JP" altLang="en-US"/>
              <a:t>認知の歪みに</a:t>
            </a:r>
            <a:r>
              <a:rPr lang="ja-JP" altLang="en-US"/>
              <a:t>（クリック）</a:t>
            </a:r>
            <a:r>
              <a:rPr kumimoji="1" lang="ja-JP" altLang="en-US"/>
              <a:t>焦点を当てたものが、</a:t>
            </a:r>
            <a:r>
              <a:rPr lang="ja-JP" altLang="en-US"/>
              <a:t>（クリック）</a:t>
            </a:r>
            <a:r>
              <a:rPr kumimoji="1" lang="en-US" altLang="ja-JP" dirty="0"/>
              <a:t>ABC</a:t>
            </a:r>
            <a:r>
              <a:rPr kumimoji="1" lang="ja-JP" altLang="en-US"/>
              <a:t>理論です。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4</a:t>
            </a:fld>
            <a:endParaRPr kumimoji="1" lang="ja-JP" altLang="en-US"/>
          </a:p>
        </p:txBody>
      </p:sp>
    </p:spTree>
    <p:extLst>
      <p:ext uri="{BB962C8B-B14F-4D97-AF65-F5344CB8AC3E}">
        <p14:creationId xmlns:p14="http://schemas.microsoft.com/office/powerpoint/2010/main" val="373439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ABC</a:t>
            </a:r>
            <a:r>
              <a:rPr kumimoji="1" lang="ja-JP" altLang="en-US"/>
              <a:t>理論とは，その名の通り（クリック）</a:t>
            </a:r>
            <a:r>
              <a:rPr kumimoji="1" lang="en" altLang="ja-JP" dirty="0"/>
              <a:t>A</a:t>
            </a:r>
            <a:r>
              <a:rPr kumimoji="1" lang="ja-JP" altLang="en"/>
              <a:t>（</a:t>
            </a:r>
            <a:r>
              <a:rPr kumimoji="1" lang="en" altLang="ja-JP" dirty="0"/>
              <a:t>Activating event</a:t>
            </a:r>
            <a:r>
              <a:rPr kumimoji="1" lang="ja-JP" altLang="en"/>
              <a:t>），</a:t>
            </a:r>
            <a:r>
              <a:rPr kumimoji="1" lang="ja-JP" altLang="en-US"/>
              <a:t>（クリック）</a:t>
            </a:r>
            <a:r>
              <a:rPr kumimoji="1" lang="en" altLang="ja-JP" dirty="0"/>
              <a:t>B</a:t>
            </a:r>
            <a:r>
              <a:rPr kumimoji="1" lang="ja-JP" altLang="en"/>
              <a:t>（</a:t>
            </a:r>
            <a:r>
              <a:rPr kumimoji="1" lang="en" altLang="ja-JP" dirty="0"/>
              <a:t>Beliefs</a:t>
            </a:r>
            <a:r>
              <a:rPr kumimoji="1" lang="ja-JP" altLang="en"/>
              <a:t>），</a:t>
            </a:r>
            <a:r>
              <a:rPr kumimoji="1" lang="ja-JP" altLang="en-US"/>
              <a:t>（クリック）</a:t>
            </a:r>
            <a:r>
              <a:rPr kumimoji="1" lang="en" altLang="ja-JP" dirty="0"/>
              <a:t>C</a:t>
            </a:r>
            <a:r>
              <a:rPr kumimoji="1" lang="ja-JP" altLang="en"/>
              <a:t>（</a:t>
            </a:r>
            <a:r>
              <a:rPr kumimoji="1" lang="en" altLang="ja-JP" dirty="0"/>
              <a:t>Consequences</a:t>
            </a:r>
            <a:r>
              <a:rPr kumimoji="1" lang="ja-JP" altLang="en"/>
              <a:t>）</a:t>
            </a:r>
            <a:r>
              <a:rPr kumimoji="1" lang="ja-JP" altLang="en-US"/>
              <a:t>の</a:t>
            </a:r>
            <a:endParaRPr kumimoji="1" lang="en-US" altLang="ja-JP" dirty="0"/>
          </a:p>
          <a:p>
            <a:r>
              <a:rPr kumimoji="1" lang="ja-JP" altLang="en-US"/>
              <a:t>出来事・認知・感情</a:t>
            </a:r>
            <a:r>
              <a:rPr kumimoji="1" lang="en-US" altLang="ja-JP" dirty="0"/>
              <a:t>3</a:t>
            </a:r>
            <a:r>
              <a:rPr kumimoji="1" lang="ja-JP" altLang="en-US"/>
              <a:t>つの関連性を主張する理論です。</a:t>
            </a:r>
            <a:r>
              <a:rPr kumimoji="1" lang="en" altLang="ja-JP" dirty="0"/>
              <a:t>A</a:t>
            </a:r>
            <a:r>
              <a:rPr kumimoji="1" lang="ja-JP" altLang="en-US"/>
              <a:t>は感情や行動を活動的にする刺激となるような（クリック）出来事の事で，</a:t>
            </a:r>
            <a:endParaRPr kumimoji="1" lang="en-US" altLang="ja-JP" dirty="0"/>
          </a:p>
          <a:p>
            <a:r>
              <a:rPr kumimoji="1" lang="en" altLang="ja-JP" dirty="0"/>
              <a:t>B</a:t>
            </a:r>
            <a:r>
              <a:rPr kumimoji="1" lang="ja-JP" altLang="en-US"/>
              <a:t>はその出来事に対する評価・解釈・あるいは信念つまり（クリック）認知の事であり．</a:t>
            </a:r>
            <a:r>
              <a:rPr kumimoji="1" lang="en" altLang="ja-JP" dirty="0"/>
              <a:t>C</a:t>
            </a:r>
            <a:r>
              <a:rPr kumimoji="1" lang="ja-JP" altLang="en-US"/>
              <a:t>はその出来事によってもたらされる（クリック）感情の結果の事です。</a:t>
            </a:r>
          </a:p>
          <a:p>
            <a:endParaRPr kumimoji="1" lang="en-US" altLang="ja-JP" dirty="0"/>
          </a:p>
          <a:p>
            <a:r>
              <a:rPr kumimoji="1" lang="ja-JP" altLang="en-US"/>
              <a:t>（クリック）例として、（クリック）上司に課題を指摘されたという出来事があった場合に、（クリック）自分はダメな人間だという認知をすると、（クリック）仕事を辞めたいなどの悲しみ、悲観的な感情になり、</a:t>
            </a:r>
            <a:endParaRPr kumimoji="1" lang="en-US" altLang="ja-JP" dirty="0"/>
          </a:p>
          <a:p>
            <a:r>
              <a:rPr kumimoji="1" lang="ja-JP" altLang="en-US"/>
              <a:t>（クリック）期待されているという認識をすると、（クリック）仕事を頑張ろうなどの、喜びの感情になります。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本研究ではこれを参考にし，</a:t>
            </a:r>
            <a:r>
              <a:rPr kumimoji="1" lang="en" altLang="ja-JP" dirty="0"/>
              <a:t>A</a:t>
            </a:r>
            <a:r>
              <a:rPr kumimoji="1" lang="ja-JP" altLang="en-US"/>
              <a:t>を（クリック）１コマ目，</a:t>
            </a:r>
            <a:r>
              <a:rPr kumimoji="1" lang="en" altLang="ja-JP" dirty="0"/>
              <a:t>B</a:t>
            </a:r>
            <a:r>
              <a:rPr kumimoji="1" lang="ja-JP" altLang="en-US"/>
              <a:t>を（クリック）２コマ目，</a:t>
            </a:r>
            <a:r>
              <a:rPr kumimoji="1" lang="en" altLang="ja-JP" dirty="0"/>
              <a:t>C</a:t>
            </a:r>
            <a:r>
              <a:rPr kumimoji="1" lang="ja-JP" altLang="en-US"/>
              <a:t>を（クリック）３コマ目とした３コマ漫画にしています。</a:t>
            </a:r>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5</a:t>
            </a:fld>
            <a:endParaRPr kumimoji="1" lang="ja-JP" altLang="en-US"/>
          </a:p>
        </p:txBody>
      </p:sp>
    </p:spTree>
    <p:extLst>
      <p:ext uri="{BB962C8B-B14F-4D97-AF65-F5344CB8AC3E}">
        <p14:creationId xmlns:p14="http://schemas.microsoft.com/office/powerpoint/2010/main" val="32483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a:solidFill>
                  <a:schemeClr val="tx1"/>
                </a:solidFill>
                <a:effectLst/>
                <a:latin typeface="+mn-lt"/>
                <a:ea typeface="+mn-ea"/>
                <a:cs typeface="+mn-cs"/>
              </a:rPr>
              <a:t>今回協力してくださっている心理学ミーティングで</a:t>
            </a:r>
            <a:r>
              <a:rPr kumimoji="1" lang="ja-JP" altLang="en-US" sz="1200" kern="1200">
                <a:solidFill>
                  <a:schemeClr val="tx1"/>
                </a:solidFill>
                <a:effectLst/>
                <a:latin typeface="+mn-lt"/>
                <a:ea typeface="+mn-ea"/>
                <a:cs typeface="+mn-cs"/>
              </a:rPr>
              <a:t>、</a:t>
            </a:r>
            <a:r>
              <a:rPr kumimoji="1" lang="ja-JP" altLang="ja-JP" sz="1200" kern="1200">
                <a:solidFill>
                  <a:schemeClr val="tx1"/>
                </a:solidFill>
                <a:effectLst/>
                <a:latin typeface="+mn-lt"/>
                <a:ea typeface="+mn-ea"/>
                <a:cs typeface="+mn-cs"/>
              </a:rPr>
              <a:t>高次脳機能障害</a:t>
            </a:r>
            <a:r>
              <a:rPr kumimoji="1" lang="ja-JP" altLang="en-US" sz="1200" kern="1200">
                <a:solidFill>
                  <a:schemeClr val="tx1"/>
                </a:solidFill>
                <a:effectLst/>
                <a:latin typeface="+mn-lt"/>
                <a:ea typeface="+mn-ea"/>
                <a:cs typeface="+mn-cs"/>
              </a:rPr>
              <a:t>者の</a:t>
            </a:r>
            <a:r>
              <a:rPr kumimoji="1" lang="ja-JP" altLang="ja-JP" sz="1200" kern="1200">
                <a:solidFill>
                  <a:schemeClr val="tx1"/>
                </a:solidFill>
                <a:effectLst/>
                <a:latin typeface="+mn-lt"/>
                <a:ea typeface="+mn-ea"/>
                <a:cs typeface="+mn-cs"/>
              </a:rPr>
              <a:t>方に協力を経ているため，高次脳機能障害についても説明</a:t>
            </a:r>
            <a:r>
              <a:rPr kumimoji="1" lang="ja-JP" altLang="en-US" sz="1200" kern="1200">
                <a:solidFill>
                  <a:schemeClr val="tx1"/>
                </a:solidFill>
                <a:effectLst/>
                <a:latin typeface="+mn-lt"/>
                <a:ea typeface="+mn-ea"/>
                <a:cs typeface="+mn-cs"/>
              </a:rPr>
              <a:t>します</a:t>
            </a:r>
            <a:r>
              <a:rPr lang="ja-JP" altLang="en-US"/>
              <a:t>。</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（クリック）高次脳機能障害とは、事故などでけがや病気による外的損傷は無くても，脳に損傷を受け，変わってしまったと周囲から見られ，生活がうまく送れなくなる障害のことです。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（クリック）現在、</a:t>
            </a:r>
            <a:r>
              <a:rPr lang="ja-JP" altLang="en-US"/>
              <a:t>高次脳機能障害者の数は、すべての年齢層を合わせて全国で約 </a:t>
            </a:r>
            <a:r>
              <a:rPr lang="en-US" altLang="ja-JP" dirty="0"/>
              <a:t>27 </a:t>
            </a:r>
            <a:r>
              <a:rPr lang="ja-JP" altLang="en-US"/>
              <a:t>万人と推定されています。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6</a:t>
            </a:fld>
            <a:endParaRPr kumimoji="1" lang="ja-JP" altLang="en-US"/>
          </a:p>
        </p:txBody>
      </p:sp>
    </p:spTree>
    <p:extLst>
      <p:ext uri="{BB962C8B-B14F-4D97-AF65-F5344CB8AC3E}">
        <p14:creationId xmlns:p14="http://schemas.microsoft.com/office/powerpoint/2010/main" val="202935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続いてアプリの使用手順を説明します。</a:t>
            </a:r>
          </a:p>
          <a:p>
            <a:r>
              <a:rPr kumimoji="1" lang="ja-JP" altLang="en-US" sz="1200" kern="1200">
                <a:solidFill>
                  <a:schemeClr val="tx1"/>
                </a:solidFill>
                <a:effectLst/>
                <a:latin typeface="+mn-lt"/>
                <a:ea typeface="+mn-ea"/>
                <a:cs typeface="+mn-cs"/>
              </a:rPr>
              <a:t>（クリック）サイトを開くと、ログイン画面と、サイトの説明が表示されます。ここで、説明を読んでから、ログインするか、ゲストとして続行するかを選択します。ろ</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ゲストとして続ける場合は、（クリック）ゲストとしてをクリックします。ログインする場合は、（クリック）メールかグーグルアカウントかを選びます。</a:t>
            </a:r>
            <a:br>
              <a:rPr kumimoji="1" lang="ja-JP" altLang="en-US" sz="1200" kern="1200">
                <a:solidFill>
                  <a:schemeClr val="tx1"/>
                </a:solidFill>
                <a:effectLst/>
                <a:latin typeface="+mn-lt"/>
                <a:ea typeface="+mn-ea"/>
                <a:cs typeface="+mn-cs"/>
              </a:rPr>
            </a:b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（クリック）サイトの説明として、認知行動療法</a:t>
            </a:r>
            <a:r>
              <a:rPr kumimoji="1" lang="en-US" altLang="ja-JP" sz="1200" kern="1200" dirty="0">
                <a:solidFill>
                  <a:schemeClr val="tx1"/>
                </a:solidFill>
                <a:effectLst/>
                <a:latin typeface="+mn-lt"/>
                <a:ea typeface="+mn-ea"/>
                <a:cs typeface="+mn-cs"/>
              </a:rPr>
              <a:t>3</a:t>
            </a:r>
            <a:r>
              <a:rPr kumimoji="1" lang="ja-JP" altLang="en-US" sz="1200" kern="1200">
                <a:solidFill>
                  <a:schemeClr val="tx1"/>
                </a:solidFill>
                <a:effectLst/>
                <a:latin typeface="+mn-lt"/>
                <a:ea typeface="+mn-ea"/>
                <a:cs typeface="+mn-cs"/>
              </a:rPr>
              <a:t>コマ漫画の説明と、認知行動療法についての説明を行なっています。</a:t>
            </a:r>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7</a:t>
            </a:fld>
            <a:endParaRPr kumimoji="1" lang="ja-JP" altLang="en-US"/>
          </a:p>
        </p:txBody>
      </p:sp>
    </p:spTree>
    <p:extLst>
      <p:ext uri="{BB962C8B-B14F-4D97-AF65-F5344CB8AC3E}">
        <p14:creationId xmlns:p14="http://schemas.microsoft.com/office/powerpoint/2010/main" val="393870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ログインした場合は（クリック）右上に名前が表示され、（クリック）ゲストとして続けた場合はこの様にログイン画面に戻るボタンが表示されます（クリック）。</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３コマ漫画が一覧表示されるので、タイトルを見て（クリック）選択するか、ランダムにスタートのボタンを（クリック）押して課題を選択します。</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8</a:t>
            </a:fld>
            <a:endParaRPr kumimoji="1" lang="ja-JP" altLang="en-US"/>
          </a:p>
        </p:txBody>
      </p:sp>
    </p:spTree>
    <p:extLst>
      <p:ext uri="{BB962C8B-B14F-4D97-AF65-F5344CB8AC3E}">
        <p14:creationId xmlns:p14="http://schemas.microsoft.com/office/powerpoint/2010/main" val="142023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選択すると、この様な顔面に写ります。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1</a:t>
            </a:r>
            <a:r>
              <a:rPr kumimoji="1" lang="ja-JP" altLang="en-US" sz="1200" kern="1200">
                <a:solidFill>
                  <a:schemeClr val="tx1"/>
                </a:solidFill>
                <a:effectLst/>
                <a:latin typeface="+mn-lt"/>
                <a:ea typeface="+mn-ea"/>
                <a:cs typeface="+mn-cs"/>
              </a:rPr>
              <a:t>コマ目は状況を説明しており、</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2</a:t>
            </a:r>
            <a:r>
              <a:rPr kumimoji="1" lang="ja-JP" altLang="en-US" sz="1200" kern="1200">
                <a:solidFill>
                  <a:schemeClr val="tx1"/>
                </a:solidFill>
                <a:effectLst/>
                <a:latin typeface="+mn-lt"/>
                <a:ea typeface="+mn-ea"/>
                <a:cs typeface="+mn-cs"/>
              </a:rPr>
              <a:t>コマ目は（クリック）選択肢が並んで表示されているので（クリック）、（クリック）カーソルを画像に乗せると大きくなり、確認することができます。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3</a:t>
            </a:r>
            <a:r>
              <a:rPr kumimoji="1" lang="ja-JP" altLang="en-US" sz="1200" kern="1200">
                <a:solidFill>
                  <a:schemeClr val="tx1"/>
                </a:solidFill>
                <a:effectLst/>
                <a:latin typeface="+mn-lt"/>
                <a:ea typeface="+mn-ea"/>
                <a:cs typeface="+mn-cs"/>
              </a:rPr>
              <a:t>コマ目は</a:t>
            </a:r>
            <a:r>
              <a:rPr kumimoji="1" lang="en-US" altLang="ja-JP" sz="1200" kern="1200" dirty="0">
                <a:solidFill>
                  <a:schemeClr val="tx1"/>
                </a:solidFill>
                <a:effectLst/>
                <a:latin typeface="+mn-lt"/>
                <a:ea typeface="+mn-ea"/>
                <a:cs typeface="+mn-cs"/>
              </a:rPr>
              <a:t>2</a:t>
            </a:r>
            <a:r>
              <a:rPr kumimoji="1" lang="ja-JP" altLang="en-US" sz="1200" kern="1200">
                <a:solidFill>
                  <a:schemeClr val="tx1"/>
                </a:solidFill>
                <a:effectLst/>
                <a:latin typeface="+mn-lt"/>
                <a:ea typeface="+mn-ea"/>
                <a:cs typeface="+mn-cs"/>
              </a:rPr>
              <a:t>コマ目による感情が表示されています。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本アプリは課題アプリとして、</a:t>
            </a:r>
            <a:r>
              <a:rPr kumimoji="1" lang="en-US" altLang="ja-JP" sz="1200" kern="1200" dirty="0">
                <a:solidFill>
                  <a:schemeClr val="tx1"/>
                </a:solidFill>
                <a:effectLst/>
                <a:latin typeface="+mn-lt"/>
                <a:ea typeface="+mn-ea"/>
                <a:cs typeface="+mn-cs"/>
              </a:rPr>
              <a:t>1</a:t>
            </a:r>
            <a:r>
              <a:rPr kumimoji="1" lang="ja-JP" altLang="en-US" sz="1200" kern="1200">
                <a:solidFill>
                  <a:schemeClr val="tx1"/>
                </a:solidFill>
                <a:effectLst/>
                <a:latin typeface="+mn-lt"/>
                <a:ea typeface="+mn-ea"/>
                <a:cs typeface="+mn-cs"/>
              </a:rPr>
              <a:t>コマ目の状況から</a:t>
            </a:r>
            <a:r>
              <a:rPr kumimoji="1" lang="en-US" altLang="ja-JP" sz="1200" kern="1200" dirty="0">
                <a:solidFill>
                  <a:schemeClr val="tx1"/>
                </a:solidFill>
                <a:effectLst/>
                <a:latin typeface="+mn-lt"/>
                <a:ea typeface="+mn-ea"/>
                <a:cs typeface="+mn-cs"/>
              </a:rPr>
              <a:t>3</a:t>
            </a:r>
            <a:r>
              <a:rPr kumimoji="1" lang="ja-JP" altLang="en-US" sz="1200" kern="1200">
                <a:solidFill>
                  <a:schemeClr val="tx1"/>
                </a:solidFill>
                <a:effectLst/>
                <a:latin typeface="+mn-lt"/>
                <a:ea typeface="+mn-ea"/>
                <a:cs typeface="+mn-cs"/>
              </a:rPr>
              <a:t>コマ目の感情になる</a:t>
            </a:r>
            <a:r>
              <a:rPr kumimoji="1" lang="en-US" altLang="ja-JP" sz="1200" kern="1200" dirty="0">
                <a:solidFill>
                  <a:schemeClr val="tx1"/>
                </a:solidFill>
                <a:effectLst/>
                <a:latin typeface="+mn-lt"/>
                <a:ea typeface="+mn-ea"/>
                <a:cs typeface="+mn-cs"/>
              </a:rPr>
              <a:t>2</a:t>
            </a:r>
            <a:r>
              <a:rPr kumimoji="1" lang="ja-JP" altLang="en-US" sz="1200" kern="1200">
                <a:solidFill>
                  <a:schemeClr val="tx1"/>
                </a:solidFill>
                <a:effectLst/>
                <a:latin typeface="+mn-lt"/>
                <a:ea typeface="+mn-ea"/>
                <a:cs typeface="+mn-cs"/>
              </a:rPr>
              <a:t>コマ目の認知を選択し、○</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を判断する課題アプリになっています。</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19F1D0CC-FFF1-E942-AAAB-A27AC3F1CE78}" type="slidenum">
              <a:rPr kumimoji="1" lang="ja-JP" altLang="en-US" smtClean="0"/>
              <a:t>9</a:t>
            </a:fld>
            <a:endParaRPr kumimoji="1" lang="ja-JP" altLang="en-US"/>
          </a:p>
        </p:txBody>
      </p:sp>
    </p:spTree>
    <p:extLst>
      <p:ext uri="{BB962C8B-B14F-4D97-AF65-F5344CB8AC3E}">
        <p14:creationId xmlns:p14="http://schemas.microsoft.com/office/powerpoint/2010/main" val="139710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635B5-C4A9-CF4C-83E1-631AA1B6C1E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19D256-7527-944A-B48A-51B8D32E0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5561F41-6DE3-6F43-B5D2-E96A4A5BEB92}"/>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5" name="フッター プレースホルダー 4">
            <a:extLst>
              <a:ext uri="{FF2B5EF4-FFF2-40B4-BE49-F238E27FC236}">
                <a16:creationId xmlns:a16="http://schemas.microsoft.com/office/drawing/2014/main" id="{717E48C9-198E-9443-A80D-92678306C8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03601A-BB4A-9440-979D-4A725B711F09}"/>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372101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E30440-369C-664E-9A5E-C339883E97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10CBC8-B429-7D47-9DD4-72F93D304E8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724C1A-A268-334A-8A77-374ECF61232B}"/>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5" name="フッター プレースホルダー 4">
            <a:extLst>
              <a:ext uri="{FF2B5EF4-FFF2-40B4-BE49-F238E27FC236}">
                <a16:creationId xmlns:a16="http://schemas.microsoft.com/office/drawing/2014/main" id="{BE5C0448-FCD5-1E45-BDA3-CEEFCF690E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65CB2D-0327-8045-9483-B506874DD961}"/>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31226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7CE580-A239-E946-92AC-E786230C71A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201A3A-3083-6943-BCB3-361528F3786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5F4779-6F7A-9F40-BC4F-482EFC52B757}"/>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5" name="フッター プレースホルダー 4">
            <a:extLst>
              <a:ext uri="{FF2B5EF4-FFF2-40B4-BE49-F238E27FC236}">
                <a16:creationId xmlns:a16="http://schemas.microsoft.com/office/drawing/2014/main" id="{BC7F3F04-5CFC-B045-8F54-0EBE064147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10FD51-A188-8F4B-9823-3684EF2B7077}"/>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102909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B5DCE-53B0-6C48-8C59-301000E570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7ADAF9-920B-C84E-AB2B-28F17BF8A29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BDF101-A528-0949-B11F-11477960E000}"/>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5" name="フッター プレースホルダー 4">
            <a:extLst>
              <a:ext uri="{FF2B5EF4-FFF2-40B4-BE49-F238E27FC236}">
                <a16:creationId xmlns:a16="http://schemas.microsoft.com/office/drawing/2014/main" id="{0AAF994F-F95E-8F44-BB35-1D238C3611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431FEC-3E77-2F4F-97EE-A8DA175E8089}"/>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309731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A1CF52-04CE-B14A-A2AA-C268B7BD626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7FB97E-45B5-164A-8B22-7422533B0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321F1A6-9DDE-EA4F-A10A-3DC123130FA1}"/>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5" name="フッター プレースホルダー 4">
            <a:extLst>
              <a:ext uri="{FF2B5EF4-FFF2-40B4-BE49-F238E27FC236}">
                <a16:creationId xmlns:a16="http://schemas.microsoft.com/office/drawing/2014/main" id="{4B166498-3394-6B4F-ABFB-D71B8E8F58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1D9257-C7C6-744C-84CB-372B1AD25176}"/>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6293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D0DD8-B0E3-D340-AC7F-AFE5CCB982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0ADE87-400E-C349-9D0D-2F262F70AC1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0A57DA3-8BCE-BA46-98A5-4BA2F1BA69C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0E60A2-8D0B-0040-9370-BB0B7D173ECD}"/>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6" name="フッター プレースホルダー 5">
            <a:extLst>
              <a:ext uri="{FF2B5EF4-FFF2-40B4-BE49-F238E27FC236}">
                <a16:creationId xmlns:a16="http://schemas.microsoft.com/office/drawing/2014/main" id="{EC4CECEC-D53C-0D4D-8BC1-52E8A67195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765FE0-7548-0F4A-9D35-5FD7CC962621}"/>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80662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5FC533-146C-B048-A845-A419795524E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FE8E30-FE71-544A-99B0-3C13C4486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EBE691D-A034-674D-A197-A463971EEAC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FC68092-2ACE-3A4A-8D8B-261DCBAEC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3DCEFD-1DD7-0847-A4F5-26AFD49DA77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D616E2C-22C0-B945-889E-E635DEB4BA65}"/>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8" name="フッター プレースホルダー 7">
            <a:extLst>
              <a:ext uri="{FF2B5EF4-FFF2-40B4-BE49-F238E27FC236}">
                <a16:creationId xmlns:a16="http://schemas.microsoft.com/office/drawing/2014/main" id="{E8C3F52C-7BDB-B44A-9D1F-00232BB5BBF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DCB371-6021-654B-8694-9467528781AF}"/>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226483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6CF17-8F25-BD43-AC51-173227B856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1250692-6CE0-344C-83E5-820C37E04DC1}"/>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4" name="フッター プレースホルダー 3">
            <a:extLst>
              <a:ext uri="{FF2B5EF4-FFF2-40B4-BE49-F238E27FC236}">
                <a16:creationId xmlns:a16="http://schemas.microsoft.com/office/drawing/2014/main" id="{A91319D6-22CC-3B4C-80C3-0D2F8E4BC2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3A5EC4-D885-F242-9BC8-1E5CF7C14E6F}"/>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136928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F550F08-C850-AE41-9279-EC7595B17DD6}"/>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3" name="フッター プレースホルダー 2">
            <a:extLst>
              <a:ext uri="{FF2B5EF4-FFF2-40B4-BE49-F238E27FC236}">
                <a16:creationId xmlns:a16="http://schemas.microsoft.com/office/drawing/2014/main" id="{5302AF0C-190D-1247-8856-0770A778E95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408099-C51C-2F44-9D36-76BE4421898B}"/>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233743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2172C-AF29-C84F-94FC-B6B1B9474C4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72014C-DA12-1B47-9BE3-F9A7367AC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5FDDEA1-EB68-C840-A349-5548F25FA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2E0944-5391-6540-91C0-9B911E3E96C5}"/>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6" name="フッター プレースホルダー 5">
            <a:extLst>
              <a:ext uri="{FF2B5EF4-FFF2-40B4-BE49-F238E27FC236}">
                <a16:creationId xmlns:a16="http://schemas.microsoft.com/office/drawing/2014/main" id="{EA0D0239-1013-3A4B-BA09-85B95E7316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F788EE-B46C-774F-96A5-2A93291FE999}"/>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404874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5A527-4540-8D4C-A353-E21EA12ED7B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F0C603-BD92-FB43-8438-D2E569400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99E63BA-D3E1-4544-8801-86611FB37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4B3587-1F8F-374F-B9D8-CBCA726B694D}"/>
              </a:ext>
            </a:extLst>
          </p:cNvPr>
          <p:cNvSpPr>
            <a:spLocks noGrp="1"/>
          </p:cNvSpPr>
          <p:nvPr>
            <p:ph type="dt" sz="half" idx="10"/>
          </p:nvPr>
        </p:nvSpPr>
        <p:spPr/>
        <p:txBody>
          <a:bodyPr/>
          <a:lstStyle/>
          <a:p>
            <a:fld id="{FB9BD1C7-8A69-014F-B24C-BC18B9F50A9B}" type="datetimeFigureOut">
              <a:rPr kumimoji="1" lang="ja-JP" altLang="en-US" smtClean="0"/>
              <a:t>2022/2/7</a:t>
            </a:fld>
            <a:endParaRPr kumimoji="1" lang="ja-JP" altLang="en-US"/>
          </a:p>
        </p:txBody>
      </p:sp>
      <p:sp>
        <p:nvSpPr>
          <p:cNvPr id="6" name="フッター プレースホルダー 5">
            <a:extLst>
              <a:ext uri="{FF2B5EF4-FFF2-40B4-BE49-F238E27FC236}">
                <a16:creationId xmlns:a16="http://schemas.microsoft.com/office/drawing/2014/main" id="{66067D16-5E46-4947-9F1D-C86BF4A553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7A5E5F-D833-0A40-A49F-FF00040CA1A2}"/>
              </a:ext>
            </a:extLst>
          </p:cNvPr>
          <p:cNvSpPr>
            <a:spLocks noGrp="1"/>
          </p:cNvSpPr>
          <p:nvPr>
            <p:ph type="sldNum" sz="quarter" idx="12"/>
          </p:nvPr>
        </p:nvSpPr>
        <p:spPr/>
        <p:txBody>
          <a:body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192749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A75D03-B5CF-AB42-87C8-AEF434C59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6E37A4-BFBF-D043-8BA4-B0C7B85A5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285B0B-A30D-5742-B139-B528560FBE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BD1C7-8A69-014F-B24C-BC18B9F50A9B}" type="datetimeFigureOut">
              <a:rPr kumimoji="1" lang="ja-JP" altLang="en-US" smtClean="0"/>
              <a:t>2022/2/7</a:t>
            </a:fld>
            <a:endParaRPr kumimoji="1" lang="ja-JP" altLang="en-US"/>
          </a:p>
        </p:txBody>
      </p:sp>
      <p:sp>
        <p:nvSpPr>
          <p:cNvPr id="5" name="フッター プレースホルダー 4">
            <a:extLst>
              <a:ext uri="{FF2B5EF4-FFF2-40B4-BE49-F238E27FC236}">
                <a16:creationId xmlns:a16="http://schemas.microsoft.com/office/drawing/2014/main" id="{735A2F6A-56FE-4E49-8D72-2F57460EC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7F21840-F372-344D-99E7-B0F1D8817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DB4BF-1F53-5E4B-BC17-CA8C9DB4C2E4}" type="slidenum">
              <a:rPr kumimoji="1" lang="ja-JP" altLang="en-US" smtClean="0"/>
              <a:t>‹#›</a:t>
            </a:fld>
            <a:endParaRPr kumimoji="1" lang="ja-JP" altLang="en-US"/>
          </a:p>
        </p:txBody>
      </p:sp>
    </p:spTree>
    <p:extLst>
      <p:ext uri="{BB962C8B-B14F-4D97-AF65-F5344CB8AC3E}">
        <p14:creationId xmlns:p14="http://schemas.microsoft.com/office/powerpoint/2010/main" val="1979103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EB6C1-AC0A-6844-8708-953976CD45D2}"/>
              </a:ext>
            </a:extLst>
          </p:cNvPr>
          <p:cNvSpPr>
            <a:spLocks noGrp="1"/>
          </p:cNvSpPr>
          <p:nvPr>
            <p:ph type="ctrTitle"/>
          </p:nvPr>
        </p:nvSpPr>
        <p:spPr>
          <a:xfrm>
            <a:off x="1524000" y="406400"/>
            <a:ext cx="9144000" cy="2387600"/>
          </a:xfrm>
        </p:spPr>
        <p:txBody>
          <a:bodyPr/>
          <a:lstStyle/>
          <a:p>
            <a:r>
              <a:rPr lang="ja-JP" altLang="en-US"/>
              <a:t>認知行動療法</a:t>
            </a:r>
            <a:r>
              <a:rPr lang="en-US" altLang="ja-JP" dirty="0"/>
              <a:t>3</a:t>
            </a:r>
            <a:r>
              <a:rPr lang="ja-JP" altLang="en-US"/>
              <a:t>コマ漫画</a:t>
            </a:r>
            <a:endParaRPr kumimoji="1" lang="ja-JP" altLang="en-US"/>
          </a:p>
        </p:txBody>
      </p:sp>
      <p:sp>
        <p:nvSpPr>
          <p:cNvPr id="3" name="字幕 2">
            <a:extLst>
              <a:ext uri="{FF2B5EF4-FFF2-40B4-BE49-F238E27FC236}">
                <a16:creationId xmlns:a16="http://schemas.microsoft.com/office/drawing/2014/main" id="{F4B4E1E4-8A06-A544-B6E3-3B062EDCC773}"/>
              </a:ext>
            </a:extLst>
          </p:cNvPr>
          <p:cNvSpPr>
            <a:spLocks noGrp="1"/>
          </p:cNvSpPr>
          <p:nvPr>
            <p:ph type="subTitle" idx="1"/>
          </p:nvPr>
        </p:nvSpPr>
        <p:spPr>
          <a:xfrm>
            <a:off x="1524000" y="3093948"/>
            <a:ext cx="9144000" cy="1655762"/>
          </a:xfrm>
        </p:spPr>
        <p:txBody>
          <a:bodyPr>
            <a:normAutofit/>
          </a:bodyPr>
          <a:lstStyle/>
          <a:p>
            <a:r>
              <a:rPr kumimoji="1" lang="ja-JP" altLang="en-US" sz="3200"/>
              <a:t>認知行動療法課題アプリの制作</a:t>
            </a:r>
          </a:p>
        </p:txBody>
      </p:sp>
      <p:sp>
        <p:nvSpPr>
          <p:cNvPr id="4" name="テキスト ボックス 3">
            <a:extLst>
              <a:ext uri="{FF2B5EF4-FFF2-40B4-BE49-F238E27FC236}">
                <a16:creationId xmlns:a16="http://schemas.microsoft.com/office/drawing/2014/main" id="{88DF2AC7-3B42-CD4A-AD77-413CE76073E5}"/>
              </a:ext>
            </a:extLst>
          </p:cNvPr>
          <p:cNvSpPr txBox="1"/>
          <p:nvPr/>
        </p:nvSpPr>
        <p:spPr>
          <a:xfrm>
            <a:off x="7756635" y="4749710"/>
            <a:ext cx="3258207" cy="1569660"/>
          </a:xfrm>
          <a:prstGeom prst="rect">
            <a:avLst/>
          </a:prstGeom>
          <a:noFill/>
        </p:spPr>
        <p:txBody>
          <a:bodyPr wrap="square" rtlCol="0">
            <a:spAutoFit/>
          </a:bodyPr>
          <a:lstStyle/>
          <a:p>
            <a:pPr algn="r"/>
            <a:r>
              <a:rPr kumimoji="1" lang="ja-JP" altLang="en-US" sz="3200"/>
              <a:t>情報物理研究室</a:t>
            </a:r>
            <a:endParaRPr kumimoji="1" lang="en-US" altLang="ja-JP" sz="3200" dirty="0"/>
          </a:p>
          <a:p>
            <a:pPr algn="r"/>
            <a:r>
              <a:rPr lang="en-US" altLang="ja-JP" sz="3200" dirty="0"/>
              <a:t>1810990026</a:t>
            </a:r>
          </a:p>
          <a:p>
            <a:pPr algn="r"/>
            <a:r>
              <a:rPr kumimoji="1" lang="ja-JP" altLang="en-US" sz="3200"/>
              <a:t>持田　大輝</a:t>
            </a:r>
          </a:p>
        </p:txBody>
      </p:sp>
    </p:spTree>
    <p:extLst>
      <p:ext uri="{BB962C8B-B14F-4D97-AF65-F5344CB8AC3E}">
        <p14:creationId xmlns:p14="http://schemas.microsoft.com/office/powerpoint/2010/main" val="365794712"/>
      </p:ext>
    </p:extLst>
  </p:cSld>
  <p:clrMapOvr>
    <a:masterClrMapping/>
  </p:clrMapOvr>
  <mc:AlternateContent xmlns:mc="http://schemas.openxmlformats.org/markup-compatibility/2006">
    <mc:Choice xmlns:p14="http://schemas.microsoft.com/office/powerpoint/2010/main" Requires="p14">
      <p:transition spd="slow" p14:dur="2000" advTm="15466"/>
    </mc:Choice>
    <mc:Fallback>
      <p:transition spd="slow" advTm="154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lang="ja-JP" altLang="en-US" sz="4000" b="1"/>
              <a:t>アプリの概要・使用手順</a:t>
            </a:r>
            <a:r>
              <a:rPr lang="en-US" altLang="ja-JP" sz="4000" b="1" dirty="0"/>
              <a:t>④</a:t>
            </a:r>
            <a:endParaRPr kumimoji="1" lang="ja-JP" altLang="en-US" sz="4000" b="1"/>
          </a:p>
        </p:txBody>
      </p:sp>
      <p:sp>
        <p:nvSpPr>
          <p:cNvPr id="3" name="コンテンツ プレースホルダー 2">
            <a:extLst>
              <a:ext uri="{FF2B5EF4-FFF2-40B4-BE49-F238E27FC236}">
                <a16:creationId xmlns:a16="http://schemas.microsoft.com/office/drawing/2014/main" id="{062BF34F-CC30-C141-A5FC-1C98DE633509}"/>
              </a:ext>
            </a:extLst>
          </p:cNvPr>
          <p:cNvSpPr>
            <a:spLocks noGrp="1"/>
          </p:cNvSpPr>
          <p:nvPr>
            <p:ph idx="1"/>
          </p:nvPr>
        </p:nvSpPr>
        <p:spPr>
          <a:xfrm>
            <a:off x="518161" y="1542098"/>
            <a:ext cx="6214110" cy="4351338"/>
          </a:xfrm>
        </p:spPr>
        <p:txBody>
          <a:bodyPr>
            <a:normAutofit/>
          </a:bodyPr>
          <a:lstStyle/>
          <a:p>
            <a:pPr>
              <a:lnSpc>
                <a:spcPct val="150000"/>
              </a:lnSpc>
            </a:pPr>
            <a:r>
              <a:rPr lang="ja-JP" altLang="en-US"/>
              <a:t>選び直す</a:t>
            </a:r>
            <a:r>
              <a:rPr lang="en-US" altLang="ja-JP" dirty="0"/>
              <a:t> </a:t>
            </a:r>
            <a:r>
              <a:rPr lang="ja-JP" altLang="en-US"/>
              <a:t>→画像をもう一度クリック</a:t>
            </a:r>
            <a:endParaRPr lang="en-US" altLang="ja-JP" dirty="0"/>
          </a:p>
          <a:p>
            <a:pPr>
              <a:lnSpc>
                <a:spcPct val="150000"/>
              </a:lnSpc>
            </a:pPr>
            <a:r>
              <a:rPr lang="ja-JP" altLang="en-US"/>
              <a:t>解答</a:t>
            </a:r>
            <a:r>
              <a:rPr lang="en-US" altLang="ja-JP" dirty="0"/>
              <a:t> </a:t>
            </a:r>
            <a:r>
              <a:rPr lang="ja-JP" altLang="en-US"/>
              <a:t>→「解答する」をクリック</a:t>
            </a:r>
            <a:r>
              <a:rPr lang="en-US" altLang="ja-JP" dirty="0"/>
              <a:t>	</a:t>
            </a:r>
            <a:endParaRPr kumimoji="1" lang="en-US" altLang="ja-JP" dirty="0"/>
          </a:p>
        </p:txBody>
      </p:sp>
      <p:pic>
        <p:nvPicPr>
          <p:cNvPr id="7" name="図 6" descr="コンピューターのスクリーンショット&#10;&#10;自動的に生成された説明">
            <a:extLst>
              <a:ext uri="{FF2B5EF4-FFF2-40B4-BE49-F238E27FC236}">
                <a16:creationId xmlns:a16="http://schemas.microsoft.com/office/drawing/2014/main" id="{F79CDF37-7441-014D-8850-A35D2DBEA59E}"/>
              </a:ext>
            </a:extLst>
          </p:cNvPr>
          <p:cNvPicPr>
            <a:picLocks noChangeAspect="1"/>
          </p:cNvPicPr>
          <p:nvPr/>
        </p:nvPicPr>
        <p:blipFill rotWithShape="1">
          <a:blip r:embed="rId4"/>
          <a:srcRect l="31457" t="12814" r="31638" b="6320"/>
          <a:stretch/>
        </p:blipFill>
        <p:spPr>
          <a:xfrm>
            <a:off x="7184338" y="1"/>
            <a:ext cx="5007662" cy="6858000"/>
          </a:xfrm>
          <a:prstGeom prst="rect">
            <a:avLst/>
          </a:prstGeom>
          <a:ln w="25400">
            <a:solidFill>
              <a:schemeClr val="tx1"/>
            </a:solidFill>
          </a:ln>
        </p:spPr>
      </p:pic>
      <p:sp>
        <p:nvSpPr>
          <p:cNvPr id="9" name="フレーム 8">
            <a:extLst>
              <a:ext uri="{FF2B5EF4-FFF2-40B4-BE49-F238E27FC236}">
                <a16:creationId xmlns:a16="http://schemas.microsoft.com/office/drawing/2014/main" id="{13B8BFE4-8735-354F-B529-4B1A8748CE45}"/>
              </a:ext>
            </a:extLst>
          </p:cNvPr>
          <p:cNvSpPr/>
          <p:nvPr/>
        </p:nvSpPr>
        <p:spPr>
          <a:xfrm>
            <a:off x="7243948" y="4120738"/>
            <a:ext cx="4880758" cy="225632"/>
          </a:xfrm>
          <a:prstGeom prst="frame">
            <a:avLst>
              <a:gd name="adj1" fmla="val 147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図 10" descr="コンピューターのスクリーンショット&#10;&#10;自動的に生成された説明">
            <a:extLst>
              <a:ext uri="{FF2B5EF4-FFF2-40B4-BE49-F238E27FC236}">
                <a16:creationId xmlns:a16="http://schemas.microsoft.com/office/drawing/2014/main" id="{549CE5EC-B664-9847-B60A-1793E509B912}"/>
              </a:ext>
            </a:extLst>
          </p:cNvPr>
          <p:cNvPicPr>
            <a:picLocks noChangeAspect="1"/>
          </p:cNvPicPr>
          <p:nvPr/>
        </p:nvPicPr>
        <p:blipFill rotWithShape="1">
          <a:blip r:embed="rId5"/>
          <a:srcRect l="31457" t="12814" r="31638" b="6666"/>
          <a:stretch/>
        </p:blipFill>
        <p:spPr>
          <a:xfrm>
            <a:off x="7184338" y="1"/>
            <a:ext cx="5029200" cy="6857999"/>
          </a:xfrm>
          <a:prstGeom prst="rect">
            <a:avLst/>
          </a:prstGeom>
          <a:ln w="25400">
            <a:solidFill>
              <a:schemeClr val="tx1"/>
            </a:solidFill>
          </a:ln>
        </p:spPr>
      </p:pic>
      <p:pic>
        <p:nvPicPr>
          <p:cNvPr id="13" name="図 12" descr="コンピューターのスクリーンショット&#10;&#10;自動的に生成された説明">
            <a:extLst>
              <a:ext uri="{FF2B5EF4-FFF2-40B4-BE49-F238E27FC236}">
                <a16:creationId xmlns:a16="http://schemas.microsoft.com/office/drawing/2014/main" id="{BDC10D68-9F03-3A41-B07D-963F1B05B2D7}"/>
              </a:ext>
            </a:extLst>
          </p:cNvPr>
          <p:cNvPicPr>
            <a:picLocks noChangeAspect="1"/>
          </p:cNvPicPr>
          <p:nvPr/>
        </p:nvPicPr>
        <p:blipFill rotWithShape="1">
          <a:blip r:embed="rId6"/>
          <a:srcRect l="31707" t="12813" r="31605" b="6321"/>
          <a:stretch/>
        </p:blipFill>
        <p:spPr>
          <a:xfrm>
            <a:off x="7184338" y="0"/>
            <a:ext cx="5007662" cy="6898461"/>
          </a:xfrm>
          <a:prstGeom prst="rect">
            <a:avLst/>
          </a:prstGeom>
          <a:ln w="25400">
            <a:solidFill>
              <a:schemeClr val="tx1"/>
            </a:solidFill>
          </a:ln>
        </p:spPr>
      </p:pic>
    </p:spTree>
    <p:custDataLst>
      <p:tags r:id="rId1"/>
    </p:custDataLst>
    <p:extLst>
      <p:ext uri="{BB962C8B-B14F-4D97-AF65-F5344CB8AC3E}">
        <p14:creationId xmlns:p14="http://schemas.microsoft.com/office/powerpoint/2010/main" val="4079645526"/>
      </p:ext>
    </p:extLst>
  </p:cSld>
  <p:clrMapOvr>
    <a:masterClrMapping/>
  </p:clrMapOvr>
  <mc:AlternateContent xmlns:mc="http://schemas.openxmlformats.org/markup-compatibility/2006">
    <mc:Choice xmlns:p14="http://schemas.microsoft.com/office/powerpoint/2010/main" Requires="p14">
      <p:transition spd="slow" p14:dur="2000" advTm="27687"/>
    </mc:Choice>
    <mc:Fallback>
      <p:transition spd="slow" advTm="27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lang="ja-JP" altLang="en-US" sz="4000" b="1"/>
              <a:t>アプリの概要・使用手順</a:t>
            </a:r>
            <a:r>
              <a:rPr lang="en-US" altLang="ja-JP" sz="4000" b="1" dirty="0"/>
              <a:t>④</a:t>
            </a:r>
            <a:endParaRPr kumimoji="1" lang="ja-JP" altLang="en-US" sz="4000" b="1"/>
          </a:p>
        </p:txBody>
      </p:sp>
      <p:sp>
        <p:nvSpPr>
          <p:cNvPr id="3" name="コンテンツ プレースホルダー 2">
            <a:extLst>
              <a:ext uri="{FF2B5EF4-FFF2-40B4-BE49-F238E27FC236}">
                <a16:creationId xmlns:a16="http://schemas.microsoft.com/office/drawing/2014/main" id="{062BF34F-CC30-C141-A5FC-1C98DE633509}"/>
              </a:ext>
            </a:extLst>
          </p:cNvPr>
          <p:cNvSpPr>
            <a:spLocks noGrp="1"/>
          </p:cNvSpPr>
          <p:nvPr>
            <p:ph idx="1"/>
          </p:nvPr>
        </p:nvSpPr>
        <p:spPr>
          <a:xfrm>
            <a:off x="518161" y="1542098"/>
            <a:ext cx="6214110" cy="4351338"/>
          </a:xfrm>
        </p:spPr>
        <p:txBody>
          <a:bodyPr>
            <a:normAutofit/>
          </a:bodyPr>
          <a:lstStyle/>
          <a:p>
            <a:pPr>
              <a:lnSpc>
                <a:spcPct val="150000"/>
              </a:lnSpc>
            </a:pPr>
            <a:r>
              <a:rPr lang="ja-JP" altLang="en-US"/>
              <a:t>別の漫画へ</a:t>
            </a:r>
            <a:r>
              <a:rPr lang="en-US" altLang="ja-JP" dirty="0"/>
              <a:t> </a:t>
            </a:r>
            <a:r>
              <a:rPr lang="ja-JP" altLang="en-US"/>
              <a:t>→</a:t>
            </a:r>
            <a:r>
              <a:rPr lang="en-US" altLang="ja-JP" dirty="0"/>
              <a:t> </a:t>
            </a:r>
            <a:r>
              <a:rPr lang="ja-JP" altLang="en-US"/>
              <a:t>ランダムに別の漫画</a:t>
            </a:r>
            <a:endParaRPr lang="en-US" altLang="ja-JP" dirty="0"/>
          </a:p>
          <a:p>
            <a:pPr>
              <a:lnSpc>
                <a:spcPct val="150000"/>
              </a:lnSpc>
            </a:pPr>
            <a:r>
              <a:rPr kumimoji="1" lang="ja-JP" altLang="en-US"/>
              <a:t>ホームへ</a:t>
            </a:r>
            <a:r>
              <a:rPr kumimoji="1" lang="en-US" altLang="ja-JP" dirty="0"/>
              <a:t> </a:t>
            </a:r>
            <a:r>
              <a:rPr kumimoji="1" lang="ja-JP" altLang="en-US"/>
              <a:t>→</a:t>
            </a:r>
            <a:r>
              <a:rPr kumimoji="1" lang="en-US" altLang="ja-JP" dirty="0"/>
              <a:t> </a:t>
            </a:r>
            <a:r>
              <a:rPr kumimoji="1" lang="ja-JP" altLang="en-US"/>
              <a:t>漫画一覧</a:t>
            </a:r>
            <a:endParaRPr kumimoji="1" lang="en-US" altLang="ja-JP" dirty="0"/>
          </a:p>
        </p:txBody>
      </p:sp>
      <p:pic>
        <p:nvPicPr>
          <p:cNvPr id="7" name="図 6" descr="コンピューターのスクリーンショット&#10;&#10;自動的に生成された説明">
            <a:extLst>
              <a:ext uri="{FF2B5EF4-FFF2-40B4-BE49-F238E27FC236}">
                <a16:creationId xmlns:a16="http://schemas.microsoft.com/office/drawing/2014/main" id="{F79CDF37-7441-014D-8850-A35D2DBEA59E}"/>
              </a:ext>
            </a:extLst>
          </p:cNvPr>
          <p:cNvPicPr>
            <a:picLocks noChangeAspect="1"/>
          </p:cNvPicPr>
          <p:nvPr/>
        </p:nvPicPr>
        <p:blipFill rotWithShape="1">
          <a:blip r:embed="rId3"/>
          <a:srcRect l="31457" t="12814" r="31638" b="6320"/>
          <a:stretch/>
        </p:blipFill>
        <p:spPr>
          <a:xfrm>
            <a:off x="7184338" y="1"/>
            <a:ext cx="5007662" cy="6858000"/>
          </a:xfrm>
          <a:prstGeom prst="rect">
            <a:avLst/>
          </a:prstGeom>
          <a:ln w="25400">
            <a:solidFill>
              <a:schemeClr val="tx1"/>
            </a:solidFill>
          </a:ln>
        </p:spPr>
      </p:pic>
      <p:sp>
        <p:nvSpPr>
          <p:cNvPr id="9" name="フレーム 8">
            <a:extLst>
              <a:ext uri="{FF2B5EF4-FFF2-40B4-BE49-F238E27FC236}">
                <a16:creationId xmlns:a16="http://schemas.microsoft.com/office/drawing/2014/main" id="{13B8BFE4-8735-354F-B529-4B1A8748CE45}"/>
              </a:ext>
            </a:extLst>
          </p:cNvPr>
          <p:cNvSpPr/>
          <p:nvPr/>
        </p:nvSpPr>
        <p:spPr>
          <a:xfrm>
            <a:off x="7885216" y="6460176"/>
            <a:ext cx="1341911" cy="356259"/>
          </a:xfrm>
          <a:prstGeom prst="frame">
            <a:avLst>
              <a:gd name="adj1" fmla="val 81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フレーム 7">
            <a:extLst>
              <a:ext uri="{FF2B5EF4-FFF2-40B4-BE49-F238E27FC236}">
                <a16:creationId xmlns:a16="http://schemas.microsoft.com/office/drawing/2014/main" id="{A1FD7743-4959-7D43-998E-58C825CA8BF2}"/>
              </a:ext>
            </a:extLst>
          </p:cNvPr>
          <p:cNvSpPr/>
          <p:nvPr/>
        </p:nvSpPr>
        <p:spPr>
          <a:xfrm>
            <a:off x="10270177" y="6460175"/>
            <a:ext cx="1341911" cy="356259"/>
          </a:xfrm>
          <a:prstGeom prst="frame">
            <a:avLst>
              <a:gd name="adj1" fmla="val 81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56841826"/>
      </p:ext>
    </p:extLst>
  </p:cSld>
  <p:clrMapOvr>
    <a:masterClrMapping/>
  </p:clrMapOvr>
  <mc:AlternateContent xmlns:mc="http://schemas.openxmlformats.org/markup-compatibility/2006">
    <mc:Choice xmlns:p14="http://schemas.microsoft.com/office/powerpoint/2010/main" Requires="p14">
      <p:transition spd="slow" p14:dur="2000" advTm="3834"/>
    </mc:Choice>
    <mc:Fallback>
      <p:transition spd="slow" advTm="3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205CF-CFA6-9247-9A30-7FFB7C9AF4DC}"/>
              </a:ext>
            </a:extLst>
          </p:cNvPr>
          <p:cNvSpPr>
            <a:spLocks noGrp="1"/>
          </p:cNvSpPr>
          <p:nvPr>
            <p:ph type="title"/>
          </p:nvPr>
        </p:nvSpPr>
        <p:spPr>
          <a:xfrm>
            <a:off x="289560" y="307975"/>
            <a:ext cx="10515600" cy="1325563"/>
          </a:xfrm>
        </p:spPr>
        <p:txBody>
          <a:bodyPr>
            <a:normAutofit/>
          </a:bodyPr>
          <a:lstStyle/>
          <a:p>
            <a:r>
              <a:rPr lang="ja-JP" altLang="en-US" sz="4000" b="1"/>
              <a:t>まとめ</a:t>
            </a:r>
            <a:endParaRPr kumimoji="1" lang="ja-JP" altLang="en-US" sz="4000" b="1"/>
          </a:p>
        </p:txBody>
      </p:sp>
      <p:graphicFrame>
        <p:nvGraphicFramePr>
          <p:cNvPr id="5" name="表 5">
            <a:extLst>
              <a:ext uri="{FF2B5EF4-FFF2-40B4-BE49-F238E27FC236}">
                <a16:creationId xmlns:a16="http://schemas.microsoft.com/office/drawing/2014/main" id="{37DDBECD-C85F-2E49-B375-4AB1C7E4F0B9}"/>
              </a:ext>
            </a:extLst>
          </p:cNvPr>
          <p:cNvGraphicFramePr>
            <a:graphicFrameLocks noGrp="1"/>
          </p:cNvGraphicFramePr>
          <p:nvPr>
            <p:extLst>
              <p:ext uri="{D42A27DB-BD31-4B8C-83A1-F6EECF244321}">
                <p14:modId xmlns:p14="http://schemas.microsoft.com/office/powerpoint/2010/main" val="1763354182"/>
              </p:ext>
            </p:extLst>
          </p:nvPr>
        </p:nvGraphicFramePr>
        <p:xfrm>
          <a:off x="691515" y="1988820"/>
          <a:ext cx="10808970" cy="4172583"/>
        </p:xfrm>
        <a:graphic>
          <a:graphicData uri="http://schemas.openxmlformats.org/drawingml/2006/table">
            <a:tbl>
              <a:tblPr firstRow="1" bandRow="1">
                <a:tableStyleId>{5940675A-B579-460E-94D1-54222C63F5DA}</a:tableStyleId>
              </a:tblPr>
              <a:tblGrid>
                <a:gridCol w="2145481">
                  <a:extLst>
                    <a:ext uri="{9D8B030D-6E8A-4147-A177-3AD203B41FA5}">
                      <a16:colId xmlns:a16="http://schemas.microsoft.com/office/drawing/2014/main" val="1811683788"/>
                    </a:ext>
                  </a:extLst>
                </a:gridCol>
                <a:gridCol w="8663489">
                  <a:extLst>
                    <a:ext uri="{9D8B030D-6E8A-4147-A177-3AD203B41FA5}">
                      <a16:colId xmlns:a16="http://schemas.microsoft.com/office/drawing/2014/main" val="1284962705"/>
                    </a:ext>
                  </a:extLst>
                </a:gridCol>
              </a:tblGrid>
              <a:tr h="1390861">
                <a:tc>
                  <a:txBody>
                    <a:bodyPr/>
                    <a:lstStyle/>
                    <a:p>
                      <a:pPr algn="ctr"/>
                      <a:r>
                        <a:rPr kumimoji="1" lang="ja-JP" altLang="en-US" sz="2800"/>
                        <a:t>まとめ</a:t>
                      </a:r>
                    </a:p>
                  </a:txBody>
                  <a:tcPr anchor="ctr"/>
                </a:tc>
                <a:tc>
                  <a:txBody>
                    <a:bodyPr/>
                    <a:lstStyle/>
                    <a:p>
                      <a:pPr marL="342900" indent="-342900">
                        <a:buFont typeface="Arial" panose="020B0604020202020204" pitchFamily="34" charset="0"/>
                        <a:buChar char="•"/>
                      </a:pPr>
                      <a:r>
                        <a:rPr kumimoji="1" lang="ja-JP" altLang="en-US" sz="2400"/>
                        <a:t>３コマ漫画を用いた新しい認知行動療法</a:t>
                      </a:r>
                      <a:endParaRPr kumimoji="1" lang="en-US" altLang="ja-JP" sz="2400" dirty="0"/>
                    </a:p>
                    <a:p>
                      <a:pPr marL="342900" indent="-342900">
                        <a:buFont typeface="Arial" panose="020B0604020202020204" pitchFamily="34" charset="0"/>
                        <a:buChar char="•"/>
                      </a:pPr>
                      <a:r>
                        <a:rPr kumimoji="1" lang="ja-JP" altLang="en-US" sz="2400"/>
                        <a:t>自分の認知の歪みに気づくことのできるアプリケーション</a:t>
                      </a:r>
                    </a:p>
                  </a:txBody>
                  <a:tcPr anchor="ctr"/>
                </a:tc>
                <a:extLst>
                  <a:ext uri="{0D108BD9-81ED-4DB2-BD59-A6C34878D82A}">
                    <a16:rowId xmlns:a16="http://schemas.microsoft.com/office/drawing/2014/main" val="1438507838"/>
                  </a:ext>
                </a:extLst>
              </a:tr>
              <a:tr h="1390861">
                <a:tc>
                  <a:txBody>
                    <a:bodyPr/>
                    <a:lstStyle/>
                    <a:p>
                      <a:pPr algn="ctr"/>
                      <a:r>
                        <a:rPr kumimoji="1" lang="ja-JP" altLang="en-US" sz="2800"/>
                        <a:t>課題</a:t>
                      </a:r>
                    </a:p>
                  </a:txBody>
                  <a:tcPr anchor="ctr"/>
                </a:tc>
                <a:tc>
                  <a:txBody>
                    <a:bodyPr/>
                    <a:lstStyle/>
                    <a:p>
                      <a:pPr marL="342900" indent="-342900">
                        <a:buFont typeface="Arial" panose="020B0604020202020204" pitchFamily="34" charset="0"/>
                        <a:buChar char="•"/>
                      </a:pPr>
                      <a:r>
                        <a:rPr kumimoji="1" lang="ja-JP" altLang="en-US" sz="2400"/>
                        <a:t>学習時間の不足によるアプリ開発の遅延</a:t>
                      </a:r>
                      <a:endParaRPr kumimoji="1" lang="en-US" altLang="ja-JP" sz="2400" dirty="0"/>
                    </a:p>
                    <a:p>
                      <a:pPr marL="342900" indent="-342900">
                        <a:buFont typeface="Arial" panose="020B0604020202020204" pitchFamily="34" charset="0"/>
                        <a:buChar char="•"/>
                      </a:pPr>
                      <a:r>
                        <a:rPr kumimoji="1" lang="ja-JP" altLang="en-US" sz="2400"/>
                        <a:t>ユーザーテストの未実施</a:t>
                      </a:r>
                    </a:p>
                  </a:txBody>
                  <a:tcPr anchor="ctr"/>
                </a:tc>
                <a:extLst>
                  <a:ext uri="{0D108BD9-81ED-4DB2-BD59-A6C34878D82A}">
                    <a16:rowId xmlns:a16="http://schemas.microsoft.com/office/drawing/2014/main" val="1514997367"/>
                  </a:ext>
                </a:extLst>
              </a:tr>
              <a:tr h="1390861">
                <a:tc>
                  <a:txBody>
                    <a:bodyPr/>
                    <a:lstStyle/>
                    <a:p>
                      <a:pPr algn="ctr"/>
                      <a:r>
                        <a:rPr kumimoji="1" lang="ja-JP" altLang="en-US" sz="2800"/>
                        <a:t>展望</a:t>
                      </a:r>
                    </a:p>
                  </a:txBody>
                  <a:tcPr anchor="ctr"/>
                </a:tc>
                <a:tc>
                  <a:txBody>
                    <a:bodyPr/>
                    <a:lstStyle/>
                    <a:p>
                      <a:pPr marL="342900" indent="-342900">
                        <a:buFont typeface="Arial" panose="020B0604020202020204" pitchFamily="34" charset="0"/>
                        <a:buChar char="•"/>
                      </a:pPr>
                      <a:r>
                        <a:rPr kumimoji="1" lang="en-US" altLang="ja-JP" sz="2400" dirty="0"/>
                        <a:t>Web</a:t>
                      </a:r>
                      <a:r>
                        <a:rPr kumimoji="1" lang="ja-JP" altLang="en-US" sz="2400"/>
                        <a:t>上に公開</a:t>
                      </a:r>
                      <a:r>
                        <a:rPr kumimoji="1" lang="en-US" altLang="ja-JP" sz="2400" dirty="0"/>
                        <a:t> </a:t>
                      </a:r>
                      <a:r>
                        <a:rPr kumimoji="1" lang="ja-JP" altLang="en-US" sz="2400"/>
                        <a:t>→ 誰でも利用することができる</a:t>
                      </a:r>
                      <a:endParaRPr kumimoji="1" lang="en-US" altLang="ja-JP" sz="2400" dirty="0"/>
                    </a:p>
                    <a:p>
                      <a:pPr marL="342900" indent="-342900">
                        <a:buFont typeface="Arial" panose="020B0604020202020204" pitchFamily="34" charset="0"/>
                        <a:buChar char="•"/>
                      </a:pPr>
                      <a:r>
                        <a:rPr kumimoji="1" lang="ja-JP" altLang="en-US" sz="2400"/>
                        <a:t>より多くの人が自分の認知の歪みに気づく</a:t>
                      </a:r>
                    </a:p>
                  </a:txBody>
                  <a:tcPr anchor="ctr"/>
                </a:tc>
                <a:extLst>
                  <a:ext uri="{0D108BD9-81ED-4DB2-BD59-A6C34878D82A}">
                    <a16:rowId xmlns:a16="http://schemas.microsoft.com/office/drawing/2014/main" val="2940746317"/>
                  </a:ext>
                </a:extLst>
              </a:tr>
            </a:tbl>
          </a:graphicData>
        </a:graphic>
      </p:graphicFrame>
      <p:sp>
        <p:nvSpPr>
          <p:cNvPr id="6" name="テキスト ボックス 5">
            <a:extLst>
              <a:ext uri="{FF2B5EF4-FFF2-40B4-BE49-F238E27FC236}">
                <a16:creationId xmlns:a16="http://schemas.microsoft.com/office/drawing/2014/main" id="{0BA3BC05-44E6-834B-BF42-9A5C89C8EB08}"/>
              </a:ext>
            </a:extLst>
          </p:cNvPr>
          <p:cNvSpPr txBox="1"/>
          <p:nvPr/>
        </p:nvSpPr>
        <p:spPr>
          <a:xfrm>
            <a:off x="6614556" y="426184"/>
            <a:ext cx="5287884" cy="1384995"/>
          </a:xfrm>
          <a:prstGeom prst="rect">
            <a:avLst/>
          </a:prstGeom>
          <a:noFill/>
        </p:spPr>
        <p:txBody>
          <a:bodyPr wrap="square" rtlCol="0">
            <a:spAutoFit/>
          </a:bodyPr>
          <a:lstStyle/>
          <a:p>
            <a:pPr algn="r"/>
            <a:r>
              <a:rPr lang="ja-JP" altLang="en-US" sz="2800"/>
              <a:t>認知行動療法３コマ漫画</a:t>
            </a:r>
            <a:endParaRPr lang="en-US" altLang="ja-JP" sz="2800" dirty="0"/>
          </a:p>
          <a:p>
            <a:pPr algn="r"/>
            <a:r>
              <a:rPr lang="ja-JP" altLang="en-US" sz="2800"/>
              <a:t>認知行動療法課題アプリの制作</a:t>
            </a:r>
            <a:endParaRPr lang="en-US" altLang="ja-JP" sz="2800" dirty="0"/>
          </a:p>
          <a:p>
            <a:pPr algn="r"/>
            <a:r>
              <a:rPr kumimoji="1" lang="en-US" altLang="ja-JP" sz="2800" dirty="0"/>
              <a:t>1810990026</a:t>
            </a:r>
            <a:r>
              <a:rPr lang="ja-JP" altLang="en-US" sz="2800"/>
              <a:t>　持田大輝</a:t>
            </a:r>
            <a:endParaRPr kumimoji="1" lang="en-US" altLang="ja-JP" sz="2800" dirty="0"/>
          </a:p>
        </p:txBody>
      </p:sp>
    </p:spTree>
    <p:extLst>
      <p:ext uri="{BB962C8B-B14F-4D97-AF65-F5344CB8AC3E}">
        <p14:creationId xmlns:p14="http://schemas.microsoft.com/office/powerpoint/2010/main" val="4002600308"/>
      </p:ext>
    </p:extLst>
  </p:cSld>
  <p:clrMapOvr>
    <a:masterClrMapping/>
  </p:clrMapOvr>
  <mc:AlternateContent xmlns:mc="http://schemas.openxmlformats.org/markup-compatibility/2006">
    <mc:Choice xmlns:p14="http://schemas.microsoft.com/office/powerpoint/2010/main" Requires="p14">
      <p:transition spd="slow" p14:dur="2000" advTm="58877"/>
    </mc:Choice>
    <mc:Fallback>
      <p:transition spd="slow" advTm="588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kumimoji="1" lang="ja-JP" altLang="en-US" sz="4000" b="1"/>
              <a:t>はじめに</a:t>
            </a:r>
          </a:p>
        </p:txBody>
      </p:sp>
      <p:sp>
        <p:nvSpPr>
          <p:cNvPr id="3" name="コンテンツ プレースホルダー 2">
            <a:extLst>
              <a:ext uri="{FF2B5EF4-FFF2-40B4-BE49-F238E27FC236}">
                <a16:creationId xmlns:a16="http://schemas.microsoft.com/office/drawing/2014/main" id="{062BF34F-CC30-C141-A5FC-1C98DE633509}"/>
              </a:ext>
            </a:extLst>
          </p:cNvPr>
          <p:cNvSpPr>
            <a:spLocks noGrp="1"/>
          </p:cNvSpPr>
          <p:nvPr>
            <p:ph idx="1"/>
          </p:nvPr>
        </p:nvSpPr>
        <p:spPr/>
        <p:txBody>
          <a:bodyPr/>
          <a:lstStyle/>
          <a:p>
            <a:pPr>
              <a:lnSpc>
                <a:spcPct val="150000"/>
              </a:lnSpc>
            </a:pPr>
            <a:r>
              <a:rPr lang="ja-JP" altLang="en-US"/>
              <a:t>本研究は、</a:t>
            </a:r>
            <a:r>
              <a:rPr lang="ja-JP" altLang="en-US" b="1"/>
              <a:t>心理学ミーティング</a:t>
            </a:r>
            <a:r>
              <a:rPr lang="ja-JP" altLang="en-US"/>
              <a:t>と協力した研究</a:t>
            </a:r>
            <a:endParaRPr lang="en-US" altLang="ja-JP" dirty="0"/>
          </a:p>
          <a:p>
            <a:pPr>
              <a:lnSpc>
                <a:spcPct val="150000"/>
              </a:lnSpc>
            </a:pPr>
            <a:r>
              <a:rPr lang="ja-JP" altLang="en-US"/>
              <a:t>戸田：認知行動療法</a:t>
            </a:r>
            <a:r>
              <a:rPr lang="en-US" altLang="ja-JP" dirty="0"/>
              <a:t>3</a:t>
            </a:r>
            <a:r>
              <a:rPr lang="ja-JP" altLang="en-US"/>
              <a:t>コマ漫画の</a:t>
            </a:r>
            <a:r>
              <a:rPr lang="ja-JP" altLang="en-US" b="1"/>
              <a:t>学習</a:t>
            </a:r>
            <a:r>
              <a:rPr lang="ja-JP" altLang="en-US"/>
              <a:t>アプリを制作</a:t>
            </a:r>
            <a:endParaRPr lang="en-US" altLang="ja-JP" dirty="0"/>
          </a:p>
          <a:p>
            <a:pPr>
              <a:lnSpc>
                <a:spcPct val="150000"/>
              </a:lnSpc>
            </a:pPr>
            <a:r>
              <a:rPr lang="ja-JP" altLang="en-US"/>
              <a:t>持田：認知行動療法</a:t>
            </a:r>
            <a:r>
              <a:rPr lang="en-US" altLang="ja-JP" dirty="0"/>
              <a:t>3</a:t>
            </a:r>
            <a:r>
              <a:rPr lang="ja-JP" altLang="en-US"/>
              <a:t>コマ漫画の</a:t>
            </a:r>
            <a:r>
              <a:rPr lang="ja-JP" altLang="en-US" b="1"/>
              <a:t>課題</a:t>
            </a:r>
            <a:r>
              <a:rPr lang="ja-JP" altLang="en-US"/>
              <a:t>アプリを制作</a:t>
            </a:r>
            <a:endParaRPr lang="en-US" altLang="ja-JP" dirty="0"/>
          </a:p>
          <a:p>
            <a:pPr>
              <a:lnSpc>
                <a:spcPct val="150000"/>
              </a:lnSpc>
            </a:pPr>
            <a:r>
              <a:rPr lang="ja-JP" altLang="en-US"/>
              <a:t>漫画のストーリーは主に野田が制作</a:t>
            </a:r>
            <a:endParaRPr lang="en-US" altLang="ja-JP" dirty="0"/>
          </a:p>
        </p:txBody>
      </p:sp>
    </p:spTree>
    <p:custDataLst>
      <p:tags r:id="rId1"/>
    </p:custDataLst>
    <p:extLst>
      <p:ext uri="{BB962C8B-B14F-4D97-AF65-F5344CB8AC3E}">
        <p14:creationId xmlns:p14="http://schemas.microsoft.com/office/powerpoint/2010/main" val="1778346967"/>
      </p:ext>
    </p:extLst>
  </p:cSld>
  <p:clrMapOvr>
    <a:masterClrMapping/>
  </p:clrMapOvr>
  <mc:AlternateContent xmlns:mc="http://schemas.openxmlformats.org/markup-compatibility/2006">
    <mc:Choice xmlns:p14="http://schemas.microsoft.com/office/powerpoint/2010/main" Requires="p14">
      <p:transition spd="slow" p14:dur="2000" advTm="32609"/>
    </mc:Choice>
    <mc:Fallback>
      <p:transition spd="slow" advTm="32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ADCAB-88BA-CD4A-9625-9FD2C79622C2}"/>
              </a:ext>
            </a:extLst>
          </p:cNvPr>
          <p:cNvSpPr>
            <a:spLocks noGrp="1"/>
          </p:cNvSpPr>
          <p:nvPr>
            <p:ph type="title"/>
          </p:nvPr>
        </p:nvSpPr>
        <p:spPr>
          <a:xfrm>
            <a:off x="289560" y="216535"/>
            <a:ext cx="10515600" cy="1325563"/>
          </a:xfrm>
        </p:spPr>
        <p:txBody>
          <a:bodyPr>
            <a:normAutofit/>
          </a:bodyPr>
          <a:lstStyle/>
          <a:p>
            <a:r>
              <a:rPr kumimoji="1" lang="ja-JP" altLang="en-US" sz="4000" b="1"/>
              <a:t>認知行動療法</a:t>
            </a:r>
            <a:r>
              <a:rPr lang="en-US" altLang="ja-JP" sz="4000" b="1" dirty="0"/>
              <a:t>3</a:t>
            </a:r>
            <a:r>
              <a:rPr kumimoji="1" lang="ja-JP" altLang="en-US" sz="4000" b="1"/>
              <a:t>コマ漫画とは</a:t>
            </a:r>
          </a:p>
        </p:txBody>
      </p:sp>
      <p:sp>
        <p:nvSpPr>
          <p:cNvPr id="6" name="テキスト ボックス 5">
            <a:extLst>
              <a:ext uri="{FF2B5EF4-FFF2-40B4-BE49-F238E27FC236}">
                <a16:creationId xmlns:a16="http://schemas.microsoft.com/office/drawing/2014/main" id="{A143076D-0872-C744-9124-9230476675B1}"/>
              </a:ext>
            </a:extLst>
          </p:cNvPr>
          <p:cNvSpPr txBox="1"/>
          <p:nvPr/>
        </p:nvSpPr>
        <p:spPr>
          <a:xfrm>
            <a:off x="289560" y="1542098"/>
            <a:ext cx="7048500" cy="3539430"/>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3200" b="1"/>
              <a:t>認知行動療法</a:t>
            </a:r>
            <a:r>
              <a:rPr kumimoji="1" lang="ja-JP" altLang="en-US" sz="3200"/>
              <a:t>の</a:t>
            </a:r>
            <a:r>
              <a:rPr kumimoji="1" lang="en-US" altLang="ja-JP" sz="3200" dirty="0"/>
              <a:t>1</a:t>
            </a:r>
            <a:r>
              <a:rPr kumimoji="1" lang="ja-JP" altLang="en-US" sz="3200"/>
              <a:t>つである</a:t>
            </a:r>
            <a:r>
              <a:rPr kumimoji="1" lang="en-US" altLang="ja-JP" sz="3200" b="1" dirty="0"/>
              <a:t>ABC</a:t>
            </a:r>
            <a:r>
              <a:rPr kumimoji="1" lang="ja-JP" altLang="en-US" sz="3200" b="1"/>
              <a:t>理論</a:t>
            </a:r>
            <a:r>
              <a:rPr kumimoji="1" lang="ja-JP" altLang="en-US" sz="3200"/>
              <a:t>を参考にした、認知の偏りを認識できるアプリケーション</a:t>
            </a:r>
            <a:endParaRPr kumimoji="1" lang="en-US" altLang="ja-JP" sz="3200" dirty="0"/>
          </a:p>
          <a:p>
            <a:pPr marL="457200" indent="-457200">
              <a:buFont typeface="Arial" panose="020B0604020202020204" pitchFamily="34" charset="0"/>
              <a:buChar char="•"/>
            </a:pPr>
            <a:r>
              <a:rPr lang="ja-JP" altLang="en-US" sz="3200"/>
              <a:t>対象者：すべての人</a:t>
            </a:r>
            <a:endParaRPr lang="en-US" altLang="ja-JP" sz="3200" dirty="0"/>
          </a:p>
          <a:p>
            <a:pPr marL="457200" indent="-457200">
              <a:buFont typeface="Arial" panose="020B0604020202020204" pitchFamily="34" charset="0"/>
              <a:buChar char="•"/>
            </a:pPr>
            <a:r>
              <a:rPr lang="ja-JP" altLang="en-US" sz="3200" b="1"/>
              <a:t>高次脳機能障害者</a:t>
            </a:r>
            <a:r>
              <a:rPr lang="ja-JP" altLang="en-US" sz="3200"/>
              <a:t>の方に</a:t>
            </a:r>
            <a:r>
              <a:rPr lang="en-US" altLang="ja-JP" sz="3200" dirty="0"/>
              <a:t>UI</a:t>
            </a:r>
            <a:r>
              <a:rPr lang="ja-JP" altLang="en-US" sz="3200"/>
              <a:t>の分かりやすさをアドバイスしてもらった。</a:t>
            </a:r>
            <a:endParaRPr kumimoji="1" lang="en-US" altLang="ja-JP" sz="3200" dirty="0"/>
          </a:p>
        </p:txBody>
      </p:sp>
      <p:sp>
        <p:nvSpPr>
          <p:cNvPr id="7" name="テキスト ボックス 6">
            <a:extLst>
              <a:ext uri="{FF2B5EF4-FFF2-40B4-BE49-F238E27FC236}">
                <a16:creationId xmlns:a16="http://schemas.microsoft.com/office/drawing/2014/main" id="{E131388A-8C80-174C-B1DF-207818A2A3E3}"/>
              </a:ext>
            </a:extLst>
          </p:cNvPr>
          <p:cNvSpPr txBox="1"/>
          <p:nvPr/>
        </p:nvSpPr>
        <p:spPr>
          <a:xfrm>
            <a:off x="1987343" y="6456798"/>
            <a:ext cx="8217314" cy="369332"/>
          </a:xfrm>
          <a:prstGeom prst="rect">
            <a:avLst/>
          </a:prstGeom>
          <a:noFill/>
        </p:spPr>
        <p:txBody>
          <a:bodyPr wrap="square" rtlCol="0">
            <a:spAutoFit/>
          </a:bodyPr>
          <a:lstStyle/>
          <a:p>
            <a:r>
              <a:rPr lang="en" altLang="ja-JP" dirty="0">
                <a:solidFill>
                  <a:schemeClr val="accent1"/>
                </a:solidFill>
              </a:rPr>
              <a:t>https://</a:t>
            </a:r>
            <a:r>
              <a:rPr lang="en" altLang="ja-JP" dirty="0" err="1">
                <a:solidFill>
                  <a:schemeClr val="accent1"/>
                </a:solidFill>
              </a:rPr>
              <a:t>buturi.heteml.net</a:t>
            </a:r>
            <a:r>
              <a:rPr lang="en" altLang="ja-JP" dirty="0">
                <a:solidFill>
                  <a:schemeClr val="accent1"/>
                </a:solidFill>
              </a:rPr>
              <a:t>/student/2021/</a:t>
            </a:r>
            <a:r>
              <a:rPr lang="en" altLang="ja-JP" dirty="0" err="1">
                <a:solidFill>
                  <a:schemeClr val="accent1"/>
                </a:solidFill>
              </a:rPr>
              <a:t>mochida</a:t>
            </a:r>
            <a:r>
              <a:rPr lang="en" altLang="ja-JP" dirty="0">
                <a:solidFill>
                  <a:schemeClr val="accent1"/>
                </a:solidFill>
              </a:rPr>
              <a:t>/3koma/3koma_login.html</a:t>
            </a:r>
            <a:endParaRPr kumimoji="1" lang="ja-JP" altLang="en-US">
              <a:solidFill>
                <a:schemeClr val="accent1"/>
              </a:solidFill>
            </a:endParaRPr>
          </a:p>
        </p:txBody>
      </p:sp>
      <p:pic>
        <p:nvPicPr>
          <p:cNvPr id="10" name="図 9" descr="コンピューターのスクリーンショット&#10;&#10;自動的に生成された説明">
            <a:extLst>
              <a:ext uri="{FF2B5EF4-FFF2-40B4-BE49-F238E27FC236}">
                <a16:creationId xmlns:a16="http://schemas.microsoft.com/office/drawing/2014/main" id="{C2A34A84-04BD-BD4B-9288-87B279548B89}"/>
              </a:ext>
            </a:extLst>
          </p:cNvPr>
          <p:cNvPicPr>
            <a:picLocks noChangeAspect="1"/>
          </p:cNvPicPr>
          <p:nvPr/>
        </p:nvPicPr>
        <p:blipFill rotWithShape="1">
          <a:blip r:embed="rId4"/>
          <a:srcRect l="31216" t="13035" r="30972" b="7965"/>
          <a:stretch/>
        </p:blipFill>
        <p:spPr>
          <a:xfrm>
            <a:off x="7459400" y="365124"/>
            <a:ext cx="4665143" cy="6091674"/>
          </a:xfrm>
          <a:prstGeom prst="rect">
            <a:avLst/>
          </a:prstGeom>
        </p:spPr>
      </p:pic>
    </p:spTree>
    <p:custDataLst>
      <p:tags r:id="rId1"/>
    </p:custDataLst>
    <p:extLst>
      <p:ext uri="{BB962C8B-B14F-4D97-AF65-F5344CB8AC3E}">
        <p14:creationId xmlns:p14="http://schemas.microsoft.com/office/powerpoint/2010/main" val="637600460"/>
      </p:ext>
    </p:extLst>
  </p:cSld>
  <p:clrMapOvr>
    <a:masterClrMapping/>
  </p:clrMapOvr>
  <mc:AlternateContent xmlns:mc="http://schemas.openxmlformats.org/markup-compatibility/2006">
    <mc:Choice xmlns:p14="http://schemas.microsoft.com/office/powerpoint/2010/main" Requires="p14">
      <p:transition spd="slow" p14:dur="2000" advTm="44583"/>
    </mc:Choice>
    <mc:Fallback>
      <p:transition spd="slow" advTm="44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kumimoji="1" lang="ja-JP" altLang="en-US" sz="4000" b="1"/>
              <a:t>認知行動療法とは</a:t>
            </a:r>
          </a:p>
        </p:txBody>
      </p:sp>
      <p:sp>
        <p:nvSpPr>
          <p:cNvPr id="6" name="テキスト ボックス 5">
            <a:extLst>
              <a:ext uri="{FF2B5EF4-FFF2-40B4-BE49-F238E27FC236}">
                <a16:creationId xmlns:a16="http://schemas.microsoft.com/office/drawing/2014/main" id="{9C6309F8-DF93-9E41-9071-A88C68CB6B3D}"/>
              </a:ext>
            </a:extLst>
          </p:cNvPr>
          <p:cNvSpPr txBox="1"/>
          <p:nvPr/>
        </p:nvSpPr>
        <p:spPr>
          <a:xfrm>
            <a:off x="1267473" y="5707737"/>
            <a:ext cx="2491229" cy="646331"/>
          </a:xfrm>
          <a:prstGeom prst="rect">
            <a:avLst/>
          </a:prstGeom>
          <a:noFill/>
        </p:spPr>
        <p:txBody>
          <a:bodyPr wrap="square" rtlCol="0">
            <a:spAutoFit/>
          </a:bodyPr>
          <a:lstStyle/>
          <a:p>
            <a:r>
              <a:rPr kumimoji="1" lang="ja-JP" altLang="en-US" sz="3600"/>
              <a:t>認知の偏り</a:t>
            </a:r>
          </a:p>
        </p:txBody>
      </p:sp>
      <p:sp>
        <p:nvSpPr>
          <p:cNvPr id="7" name="右矢印 6">
            <a:extLst>
              <a:ext uri="{FF2B5EF4-FFF2-40B4-BE49-F238E27FC236}">
                <a16:creationId xmlns:a16="http://schemas.microsoft.com/office/drawing/2014/main" id="{8BBA2A2A-9A94-0D49-9D78-CDC0723C658F}"/>
              </a:ext>
            </a:extLst>
          </p:cNvPr>
          <p:cNvSpPr/>
          <p:nvPr/>
        </p:nvSpPr>
        <p:spPr>
          <a:xfrm>
            <a:off x="4670683" y="2919569"/>
            <a:ext cx="3334297" cy="132556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800" b="1"/>
              <a:t>コントロール</a:t>
            </a:r>
          </a:p>
        </p:txBody>
      </p:sp>
      <p:pic>
        <p:nvPicPr>
          <p:cNvPr id="10" name="図 9" descr="ゲームのキャラクター&#10;&#10;中程度の精度で自動的に生成された説明">
            <a:extLst>
              <a:ext uri="{FF2B5EF4-FFF2-40B4-BE49-F238E27FC236}">
                <a16:creationId xmlns:a16="http://schemas.microsoft.com/office/drawing/2014/main" id="{BEC9BB1C-737F-3441-AC65-8B3E928E1CA3}"/>
              </a:ext>
            </a:extLst>
          </p:cNvPr>
          <p:cNvPicPr>
            <a:picLocks noChangeAspect="1"/>
          </p:cNvPicPr>
          <p:nvPr/>
        </p:nvPicPr>
        <p:blipFill>
          <a:blip r:embed="rId4"/>
          <a:stretch>
            <a:fillRect/>
          </a:stretch>
        </p:blipFill>
        <p:spPr>
          <a:xfrm>
            <a:off x="8723387" y="2030180"/>
            <a:ext cx="2081773" cy="3028034"/>
          </a:xfrm>
          <a:prstGeom prst="rect">
            <a:avLst/>
          </a:prstGeom>
        </p:spPr>
      </p:pic>
      <p:sp>
        <p:nvSpPr>
          <p:cNvPr id="11" name="テキスト ボックス 10">
            <a:extLst>
              <a:ext uri="{FF2B5EF4-FFF2-40B4-BE49-F238E27FC236}">
                <a16:creationId xmlns:a16="http://schemas.microsoft.com/office/drawing/2014/main" id="{C469A34D-D8AC-CC4A-AF62-A6F0AC3306F4}"/>
              </a:ext>
            </a:extLst>
          </p:cNvPr>
          <p:cNvSpPr txBox="1"/>
          <p:nvPr/>
        </p:nvSpPr>
        <p:spPr>
          <a:xfrm>
            <a:off x="8525819" y="5707737"/>
            <a:ext cx="2476907" cy="646331"/>
          </a:xfrm>
          <a:prstGeom prst="rect">
            <a:avLst/>
          </a:prstGeom>
          <a:noFill/>
        </p:spPr>
        <p:txBody>
          <a:bodyPr wrap="square" rtlCol="0">
            <a:spAutoFit/>
          </a:bodyPr>
          <a:lstStyle/>
          <a:p>
            <a:r>
              <a:rPr kumimoji="1" lang="ja-JP" altLang="en-US" sz="3600"/>
              <a:t>理解・改善</a:t>
            </a:r>
          </a:p>
        </p:txBody>
      </p:sp>
      <p:grpSp>
        <p:nvGrpSpPr>
          <p:cNvPr id="19" name="グループ化 18">
            <a:extLst>
              <a:ext uri="{FF2B5EF4-FFF2-40B4-BE49-F238E27FC236}">
                <a16:creationId xmlns:a16="http://schemas.microsoft.com/office/drawing/2014/main" id="{81EA33F0-5E82-7D48-88A0-EC66ED78550F}"/>
              </a:ext>
            </a:extLst>
          </p:cNvPr>
          <p:cNvGrpSpPr/>
          <p:nvPr/>
        </p:nvGrpSpPr>
        <p:grpSpPr>
          <a:xfrm>
            <a:off x="540920" y="1702224"/>
            <a:ext cx="4130023" cy="3630580"/>
            <a:chOff x="540920" y="1702224"/>
            <a:chExt cx="4130023" cy="3630580"/>
          </a:xfrm>
        </p:grpSpPr>
        <p:pic>
          <p:nvPicPr>
            <p:cNvPr id="5" name="図 4">
              <a:extLst>
                <a:ext uri="{FF2B5EF4-FFF2-40B4-BE49-F238E27FC236}">
                  <a16:creationId xmlns:a16="http://schemas.microsoft.com/office/drawing/2014/main" id="{2EA8DD3C-A93C-4841-8596-7FB944E08A00}"/>
                </a:ext>
              </a:extLst>
            </p:cNvPr>
            <p:cNvPicPr>
              <a:picLocks noChangeAspect="1"/>
            </p:cNvPicPr>
            <p:nvPr/>
          </p:nvPicPr>
          <p:blipFill>
            <a:blip r:embed="rId5"/>
            <a:stretch>
              <a:fillRect/>
            </a:stretch>
          </p:blipFill>
          <p:spPr>
            <a:xfrm flipH="1">
              <a:off x="540920" y="1702224"/>
              <a:ext cx="4130023" cy="3630580"/>
            </a:xfrm>
            <a:prstGeom prst="rect">
              <a:avLst/>
            </a:prstGeom>
          </p:spPr>
        </p:pic>
        <p:sp>
          <p:nvSpPr>
            <p:cNvPr id="12" name="テキスト ボックス 11">
              <a:extLst>
                <a:ext uri="{FF2B5EF4-FFF2-40B4-BE49-F238E27FC236}">
                  <a16:creationId xmlns:a16="http://schemas.microsoft.com/office/drawing/2014/main" id="{D7B6D54F-E68B-AC4F-A191-0A69B00B2EF1}"/>
                </a:ext>
              </a:extLst>
            </p:cNvPr>
            <p:cNvSpPr txBox="1"/>
            <p:nvPr/>
          </p:nvSpPr>
          <p:spPr>
            <a:xfrm>
              <a:off x="1386840" y="2681538"/>
              <a:ext cx="2624447" cy="646331"/>
            </a:xfrm>
            <a:prstGeom prst="rect">
              <a:avLst/>
            </a:prstGeom>
            <a:noFill/>
          </p:spPr>
          <p:txBody>
            <a:bodyPr wrap="square" rtlCol="0">
              <a:spAutoFit/>
            </a:bodyPr>
            <a:lstStyle/>
            <a:p>
              <a:r>
                <a:rPr kumimoji="1" lang="ja-JP" altLang="en-US" sz="3600"/>
                <a:t>信念・認知</a:t>
              </a:r>
            </a:p>
          </p:txBody>
        </p:sp>
      </p:grpSp>
      <p:sp>
        <p:nvSpPr>
          <p:cNvPr id="13" name="ドーナツ 12">
            <a:extLst>
              <a:ext uri="{FF2B5EF4-FFF2-40B4-BE49-F238E27FC236}">
                <a16:creationId xmlns:a16="http://schemas.microsoft.com/office/drawing/2014/main" id="{794BD565-8A45-1541-837F-9C081EE9C119}"/>
              </a:ext>
            </a:extLst>
          </p:cNvPr>
          <p:cNvSpPr/>
          <p:nvPr/>
        </p:nvSpPr>
        <p:spPr>
          <a:xfrm>
            <a:off x="890666" y="5383276"/>
            <a:ext cx="3244844" cy="1235222"/>
          </a:xfrm>
          <a:prstGeom prst="donut">
            <a:avLst>
              <a:gd name="adj" fmla="val 5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右矢印 15">
            <a:extLst>
              <a:ext uri="{FF2B5EF4-FFF2-40B4-BE49-F238E27FC236}">
                <a16:creationId xmlns:a16="http://schemas.microsoft.com/office/drawing/2014/main" id="{C6E27252-38A1-DE4E-BFB7-B1EB0E69F9C5}"/>
              </a:ext>
            </a:extLst>
          </p:cNvPr>
          <p:cNvSpPr/>
          <p:nvPr/>
        </p:nvSpPr>
        <p:spPr>
          <a:xfrm>
            <a:off x="4011287" y="5677721"/>
            <a:ext cx="1099902" cy="646331"/>
          </a:xfrm>
          <a:prstGeom prst="rightArrow">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E6E9FF4-3B81-054D-9F40-EF305D3F9B2E}"/>
              </a:ext>
            </a:extLst>
          </p:cNvPr>
          <p:cNvSpPr txBox="1"/>
          <p:nvPr/>
        </p:nvSpPr>
        <p:spPr>
          <a:xfrm>
            <a:off x="4686517" y="5615403"/>
            <a:ext cx="3927306" cy="830997"/>
          </a:xfrm>
          <a:prstGeom prst="rect">
            <a:avLst/>
          </a:prstGeom>
          <a:noFill/>
        </p:spPr>
        <p:txBody>
          <a:bodyPr wrap="square" rtlCol="0">
            <a:spAutoFit/>
          </a:bodyPr>
          <a:lstStyle/>
          <a:p>
            <a:r>
              <a:rPr kumimoji="1" lang="en-US" altLang="ja-JP" sz="4800" b="1" dirty="0"/>
              <a:t>『ABC</a:t>
            </a:r>
            <a:r>
              <a:rPr kumimoji="1" lang="ja-JP" altLang="en-US" sz="4800" b="1"/>
              <a:t>理論</a:t>
            </a:r>
            <a:r>
              <a:rPr kumimoji="1" lang="en-US" altLang="ja-JP" sz="4800" b="1" dirty="0"/>
              <a:t>』</a:t>
            </a:r>
            <a:endParaRPr kumimoji="1" lang="ja-JP" altLang="en-US" sz="4800" b="1"/>
          </a:p>
        </p:txBody>
      </p:sp>
      <p:sp>
        <p:nvSpPr>
          <p:cNvPr id="18" name="テキスト ボックス 17">
            <a:extLst>
              <a:ext uri="{FF2B5EF4-FFF2-40B4-BE49-F238E27FC236}">
                <a16:creationId xmlns:a16="http://schemas.microsoft.com/office/drawing/2014/main" id="{42691C54-C4D8-0442-BF40-6193EE69D177}"/>
              </a:ext>
            </a:extLst>
          </p:cNvPr>
          <p:cNvSpPr txBox="1"/>
          <p:nvPr/>
        </p:nvSpPr>
        <p:spPr>
          <a:xfrm>
            <a:off x="3972570" y="5262097"/>
            <a:ext cx="1099902" cy="461665"/>
          </a:xfrm>
          <a:prstGeom prst="rect">
            <a:avLst/>
          </a:prstGeom>
          <a:noFill/>
        </p:spPr>
        <p:txBody>
          <a:bodyPr wrap="square" rtlCol="0">
            <a:spAutoFit/>
          </a:bodyPr>
          <a:lstStyle/>
          <a:p>
            <a:r>
              <a:rPr kumimoji="1" lang="ja-JP" altLang="en-US" sz="2400"/>
              <a:t>焦点化</a:t>
            </a:r>
          </a:p>
        </p:txBody>
      </p:sp>
    </p:spTree>
    <p:custDataLst>
      <p:tags r:id="rId1"/>
    </p:custDataLst>
    <p:extLst>
      <p:ext uri="{BB962C8B-B14F-4D97-AF65-F5344CB8AC3E}">
        <p14:creationId xmlns:p14="http://schemas.microsoft.com/office/powerpoint/2010/main" val="2913485111"/>
      </p:ext>
    </p:extLst>
  </p:cSld>
  <p:clrMapOvr>
    <a:masterClrMapping/>
  </p:clrMapOvr>
  <mc:AlternateContent xmlns:mc="http://schemas.openxmlformats.org/markup-compatibility/2006">
    <mc:Choice xmlns:p14="http://schemas.microsoft.com/office/powerpoint/2010/main" Requires="p14">
      <p:transition spd="slow" p14:dur="2000" advTm="42940"/>
    </mc:Choice>
    <mc:Fallback>
      <p:transition spd="slow" advTm="42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13" grpId="0" animBg="1"/>
      <p:bldP spid="16"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705486-F1D4-DF42-80A4-7E0121BFFD14}"/>
              </a:ext>
            </a:extLst>
          </p:cNvPr>
          <p:cNvSpPr>
            <a:spLocks noGrp="1"/>
          </p:cNvSpPr>
          <p:nvPr>
            <p:ph type="title"/>
          </p:nvPr>
        </p:nvSpPr>
        <p:spPr>
          <a:xfrm>
            <a:off x="297180" y="284163"/>
            <a:ext cx="10515600" cy="1325563"/>
          </a:xfrm>
        </p:spPr>
        <p:txBody>
          <a:bodyPr>
            <a:normAutofit/>
          </a:bodyPr>
          <a:lstStyle/>
          <a:p>
            <a:r>
              <a:rPr lang="en-US" altLang="ja-JP" sz="4000" b="1" dirty="0"/>
              <a:t>ABC</a:t>
            </a:r>
            <a:r>
              <a:rPr lang="ja-JP" altLang="en-US" sz="4000" b="1"/>
              <a:t>理論とは</a:t>
            </a:r>
            <a:endParaRPr kumimoji="1" lang="ja-JP" altLang="en-US" sz="4000" b="1"/>
          </a:p>
        </p:txBody>
      </p:sp>
      <p:sp>
        <p:nvSpPr>
          <p:cNvPr id="7" name="右矢印 6">
            <a:extLst>
              <a:ext uri="{FF2B5EF4-FFF2-40B4-BE49-F238E27FC236}">
                <a16:creationId xmlns:a16="http://schemas.microsoft.com/office/drawing/2014/main" id="{93E95CEA-C4A5-6D40-BF4A-4A8B4D451FAE}"/>
              </a:ext>
            </a:extLst>
          </p:cNvPr>
          <p:cNvSpPr/>
          <p:nvPr/>
        </p:nvSpPr>
        <p:spPr>
          <a:xfrm>
            <a:off x="3305175" y="2344679"/>
            <a:ext cx="1588770" cy="5711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右矢印 9">
            <a:extLst>
              <a:ext uri="{FF2B5EF4-FFF2-40B4-BE49-F238E27FC236}">
                <a16:creationId xmlns:a16="http://schemas.microsoft.com/office/drawing/2014/main" id="{62B5DF2E-217D-C843-97BD-3B327F9826C0}"/>
              </a:ext>
            </a:extLst>
          </p:cNvPr>
          <p:cNvSpPr/>
          <p:nvPr/>
        </p:nvSpPr>
        <p:spPr>
          <a:xfrm>
            <a:off x="7549515" y="2344678"/>
            <a:ext cx="1588770" cy="5711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9F424CAF-371B-994E-ADB9-0940DF376531}"/>
              </a:ext>
            </a:extLst>
          </p:cNvPr>
          <p:cNvSpPr/>
          <p:nvPr/>
        </p:nvSpPr>
        <p:spPr>
          <a:xfrm>
            <a:off x="834390" y="1279207"/>
            <a:ext cx="2286000" cy="272372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98FF9D0-A18D-7F44-A0E8-EDA96C24E4DE}"/>
              </a:ext>
            </a:extLst>
          </p:cNvPr>
          <p:cNvSpPr txBox="1"/>
          <p:nvPr/>
        </p:nvSpPr>
        <p:spPr>
          <a:xfrm>
            <a:off x="912495" y="1542098"/>
            <a:ext cx="2129790" cy="1046440"/>
          </a:xfrm>
          <a:prstGeom prst="rect">
            <a:avLst/>
          </a:prstGeom>
          <a:noFill/>
        </p:spPr>
        <p:txBody>
          <a:bodyPr wrap="square" rtlCol="0">
            <a:spAutoFit/>
          </a:bodyPr>
          <a:lstStyle/>
          <a:p>
            <a:pPr algn="ctr"/>
            <a:r>
              <a:rPr kumimoji="1" lang="en-US" altLang="ja-JP" sz="4400" b="1" dirty="0"/>
              <a:t>A</a:t>
            </a:r>
          </a:p>
          <a:p>
            <a:pPr algn="ctr"/>
            <a:r>
              <a:rPr kumimoji="1" lang="en-US" altLang="ja-JP" dirty="0"/>
              <a:t>(</a:t>
            </a:r>
            <a:r>
              <a:rPr kumimoji="1" lang="en-US" altLang="ja-JP" dirty="0">
                <a:solidFill>
                  <a:srgbClr val="FF0000"/>
                </a:solidFill>
              </a:rPr>
              <a:t>A</a:t>
            </a:r>
            <a:r>
              <a:rPr kumimoji="1" lang="en-US" altLang="ja-JP" dirty="0"/>
              <a:t>ctivating event)</a:t>
            </a:r>
            <a:endParaRPr kumimoji="1" lang="ja-JP" altLang="en-US"/>
          </a:p>
        </p:txBody>
      </p:sp>
      <p:sp>
        <p:nvSpPr>
          <p:cNvPr id="14" name="テキスト ボックス 13">
            <a:extLst>
              <a:ext uri="{FF2B5EF4-FFF2-40B4-BE49-F238E27FC236}">
                <a16:creationId xmlns:a16="http://schemas.microsoft.com/office/drawing/2014/main" id="{5EE207A2-8F3F-D345-A1D2-BF6A968B0D8F}"/>
              </a:ext>
            </a:extLst>
          </p:cNvPr>
          <p:cNvSpPr txBox="1"/>
          <p:nvPr/>
        </p:nvSpPr>
        <p:spPr>
          <a:xfrm>
            <a:off x="912495" y="2659559"/>
            <a:ext cx="2129790" cy="769441"/>
          </a:xfrm>
          <a:prstGeom prst="rect">
            <a:avLst/>
          </a:prstGeom>
          <a:noFill/>
        </p:spPr>
        <p:txBody>
          <a:bodyPr wrap="square" rtlCol="0">
            <a:spAutoFit/>
          </a:bodyPr>
          <a:lstStyle/>
          <a:p>
            <a:pPr algn="ctr"/>
            <a:r>
              <a:rPr lang="ja-JP" altLang="en-US" sz="4400"/>
              <a:t>出来事</a:t>
            </a:r>
            <a:endParaRPr kumimoji="1" lang="ja-JP" altLang="en-US" sz="4400"/>
          </a:p>
        </p:txBody>
      </p:sp>
      <p:sp>
        <p:nvSpPr>
          <p:cNvPr id="8" name="角丸四角形 7">
            <a:extLst>
              <a:ext uri="{FF2B5EF4-FFF2-40B4-BE49-F238E27FC236}">
                <a16:creationId xmlns:a16="http://schemas.microsoft.com/office/drawing/2014/main" id="{77AC7DA4-9A7A-6749-8E1D-54EAA666AD6A}"/>
              </a:ext>
            </a:extLst>
          </p:cNvPr>
          <p:cNvSpPr/>
          <p:nvPr/>
        </p:nvSpPr>
        <p:spPr>
          <a:xfrm>
            <a:off x="5078730" y="1279207"/>
            <a:ext cx="2286000" cy="272372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6BCED3D-C424-CC43-86E7-740A38F6DEFE}"/>
              </a:ext>
            </a:extLst>
          </p:cNvPr>
          <p:cNvSpPr txBox="1"/>
          <p:nvPr/>
        </p:nvSpPr>
        <p:spPr>
          <a:xfrm>
            <a:off x="5156835" y="1542098"/>
            <a:ext cx="2129790" cy="1046440"/>
          </a:xfrm>
          <a:prstGeom prst="rect">
            <a:avLst/>
          </a:prstGeom>
          <a:noFill/>
        </p:spPr>
        <p:txBody>
          <a:bodyPr wrap="square" rtlCol="0">
            <a:spAutoFit/>
          </a:bodyPr>
          <a:lstStyle/>
          <a:p>
            <a:pPr algn="ctr"/>
            <a:r>
              <a:rPr lang="en-US" altLang="ja-JP" sz="4400" b="1" dirty="0"/>
              <a:t>B</a:t>
            </a:r>
            <a:endParaRPr kumimoji="1" lang="en-US" altLang="ja-JP" sz="4400" b="1" dirty="0"/>
          </a:p>
          <a:p>
            <a:pPr algn="ctr"/>
            <a:r>
              <a:rPr kumimoji="1" lang="en-US" altLang="ja-JP" dirty="0"/>
              <a:t>(</a:t>
            </a:r>
            <a:r>
              <a:rPr kumimoji="1" lang="en-US" altLang="ja-JP" dirty="0">
                <a:solidFill>
                  <a:srgbClr val="FF0000"/>
                </a:solidFill>
              </a:rPr>
              <a:t>B</a:t>
            </a:r>
            <a:r>
              <a:rPr kumimoji="1" lang="en-US" altLang="ja-JP" dirty="0"/>
              <a:t>eliefs)</a:t>
            </a:r>
            <a:endParaRPr kumimoji="1" lang="ja-JP" altLang="en-US"/>
          </a:p>
        </p:txBody>
      </p:sp>
      <p:sp>
        <p:nvSpPr>
          <p:cNvPr id="15" name="テキスト ボックス 14">
            <a:extLst>
              <a:ext uri="{FF2B5EF4-FFF2-40B4-BE49-F238E27FC236}">
                <a16:creationId xmlns:a16="http://schemas.microsoft.com/office/drawing/2014/main" id="{2F3481AE-2373-7B42-85A8-002DFA6E6B03}"/>
              </a:ext>
            </a:extLst>
          </p:cNvPr>
          <p:cNvSpPr txBox="1"/>
          <p:nvPr/>
        </p:nvSpPr>
        <p:spPr>
          <a:xfrm>
            <a:off x="5156835" y="2655530"/>
            <a:ext cx="2129790" cy="769441"/>
          </a:xfrm>
          <a:prstGeom prst="rect">
            <a:avLst/>
          </a:prstGeom>
          <a:noFill/>
        </p:spPr>
        <p:txBody>
          <a:bodyPr wrap="square" rtlCol="0">
            <a:spAutoFit/>
          </a:bodyPr>
          <a:lstStyle/>
          <a:p>
            <a:pPr algn="ctr"/>
            <a:r>
              <a:rPr lang="ja-JP" altLang="en-US" sz="4400"/>
              <a:t>認知</a:t>
            </a:r>
            <a:endParaRPr kumimoji="1" lang="ja-JP" altLang="en-US" sz="4400"/>
          </a:p>
        </p:txBody>
      </p:sp>
      <p:sp>
        <p:nvSpPr>
          <p:cNvPr id="9" name="角丸四角形 8">
            <a:extLst>
              <a:ext uri="{FF2B5EF4-FFF2-40B4-BE49-F238E27FC236}">
                <a16:creationId xmlns:a16="http://schemas.microsoft.com/office/drawing/2014/main" id="{79186530-ED47-5D43-A972-D89FBCBDDFE5}"/>
              </a:ext>
            </a:extLst>
          </p:cNvPr>
          <p:cNvSpPr/>
          <p:nvPr/>
        </p:nvSpPr>
        <p:spPr>
          <a:xfrm>
            <a:off x="9323070" y="1268411"/>
            <a:ext cx="2286000" cy="272372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F987F70-02C5-CC47-B36D-6CE53164E44E}"/>
              </a:ext>
            </a:extLst>
          </p:cNvPr>
          <p:cNvSpPr txBox="1"/>
          <p:nvPr/>
        </p:nvSpPr>
        <p:spPr>
          <a:xfrm>
            <a:off x="9401175" y="1542098"/>
            <a:ext cx="2129790" cy="1046440"/>
          </a:xfrm>
          <a:prstGeom prst="rect">
            <a:avLst/>
          </a:prstGeom>
          <a:noFill/>
        </p:spPr>
        <p:txBody>
          <a:bodyPr wrap="square" rtlCol="0">
            <a:spAutoFit/>
          </a:bodyPr>
          <a:lstStyle/>
          <a:p>
            <a:pPr algn="ctr"/>
            <a:r>
              <a:rPr kumimoji="1" lang="en-US" altLang="ja-JP" sz="4400" b="1" dirty="0"/>
              <a:t>C</a:t>
            </a:r>
          </a:p>
          <a:p>
            <a:pPr algn="ctr"/>
            <a:r>
              <a:rPr kumimoji="1" lang="en-US" altLang="ja-JP" dirty="0"/>
              <a:t>(</a:t>
            </a:r>
            <a:r>
              <a:rPr kumimoji="1" lang="en-US" altLang="ja-JP" dirty="0">
                <a:solidFill>
                  <a:srgbClr val="FF0000"/>
                </a:solidFill>
              </a:rPr>
              <a:t>C</a:t>
            </a:r>
            <a:r>
              <a:rPr kumimoji="1" lang="en-US" altLang="ja-JP" dirty="0"/>
              <a:t>onsequences)</a:t>
            </a:r>
            <a:endParaRPr kumimoji="1" lang="ja-JP" altLang="en-US"/>
          </a:p>
        </p:txBody>
      </p:sp>
      <p:sp>
        <p:nvSpPr>
          <p:cNvPr id="16" name="テキスト ボックス 15">
            <a:extLst>
              <a:ext uri="{FF2B5EF4-FFF2-40B4-BE49-F238E27FC236}">
                <a16:creationId xmlns:a16="http://schemas.microsoft.com/office/drawing/2014/main" id="{FDA34EED-D6E8-D34E-B65C-7174C5652F9F}"/>
              </a:ext>
            </a:extLst>
          </p:cNvPr>
          <p:cNvSpPr txBox="1"/>
          <p:nvPr/>
        </p:nvSpPr>
        <p:spPr>
          <a:xfrm>
            <a:off x="9397365" y="2655530"/>
            <a:ext cx="2129790" cy="769441"/>
          </a:xfrm>
          <a:prstGeom prst="rect">
            <a:avLst/>
          </a:prstGeom>
          <a:noFill/>
        </p:spPr>
        <p:txBody>
          <a:bodyPr wrap="square" rtlCol="0">
            <a:spAutoFit/>
          </a:bodyPr>
          <a:lstStyle/>
          <a:p>
            <a:pPr algn="ctr"/>
            <a:r>
              <a:rPr lang="ja-JP" altLang="en-US" sz="4400"/>
              <a:t>感情</a:t>
            </a:r>
            <a:endParaRPr kumimoji="1" lang="ja-JP" altLang="en-US" sz="4400"/>
          </a:p>
        </p:txBody>
      </p:sp>
      <p:sp>
        <p:nvSpPr>
          <p:cNvPr id="17" name="テキスト ボックス 16">
            <a:extLst>
              <a:ext uri="{FF2B5EF4-FFF2-40B4-BE49-F238E27FC236}">
                <a16:creationId xmlns:a16="http://schemas.microsoft.com/office/drawing/2014/main" id="{3DBF984A-2158-3F49-A1C6-317C85F46A04}"/>
              </a:ext>
            </a:extLst>
          </p:cNvPr>
          <p:cNvSpPr txBox="1"/>
          <p:nvPr/>
        </p:nvSpPr>
        <p:spPr>
          <a:xfrm>
            <a:off x="352425" y="4073949"/>
            <a:ext cx="1120140" cy="461665"/>
          </a:xfrm>
          <a:prstGeom prst="rect">
            <a:avLst/>
          </a:prstGeom>
          <a:noFill/>
        </p:spPr>
        <p:txBody>
          <a:bodyPr wrap="square" rtlCol="0">
            <a:spAutoFit/>
          </a:bodyPr>
          <a:lstStyle/>
          <a:p>
            <a:r>
              <a:rPr kumimoji="1" lang="ja-JP" altLang="en-US" sz="2400"/>
              <a:t>（例）</a:t>
            </a:r>
          </a:p>
        </p:txBody>
      </p:sp>
      <p:sp>
        <p:nvSpPr>
          <p:cNvPr id="18" name="テキスト ボックス 17">
            <a:extLst>
              <a:ext uri="{FF2B5EF4-FFF2-40B4-BE49-F238E27FC236}">
                <a16:creationId xmlns:a16="http://schemas.microsoft.com/office/drawing/2014/main" id="{7B0A124B-9735-0D4A-8690-47E8D241295F}"/>
              </a:ext>
            </a:extLst>
          </p:cNvPr>
          <p:cNvSpPr txBox="1"/>
          <p:nvPr/>
        </p:nvSpPr>
        <p:spPr>
          <a:xfrm>
            <a:off x="27622" y="5129654"/>
            <a:ext cx="3561398" cy="461665"/>
          </a:xfrm>
          <a:prstGeom prst="rect">
            <a:avLst/>
          </a:prstGeom>
          <a:noFill/>
        </p:spPr>
        <p:txBody>
          <a:bodyPr wrap="square" rtlCol="0">
            <a:spAutoFit/>
          </a:bodyPr>
          <a:lstStyle/>
          <a:p>
            <a:r>
              <a:rPr kumimoji="1" lang="ja-JP" altLang="en-US" sz="2400"/>
              <a:t>上司に</a:t>
            </a:r>
            <a:r>
              <a:rPr lang="ja-JP" altLang="en-US" sz="2400"/>
              <a:t>課題を</a:t>
            </a:r>
            <a:r>
              <a:rPr kumimoji="1" lang="ja-JP" altLang="en-US" sz="2400"/>
              <a:t>指摘された</a:t>
            </a:r>
          </a:p>
        </p:txBody>
      </p:sp>
      <p:sp>
        <p:nvSpPr>
          <p:cNvPr id="19" name="テキスト ボックス 18">
            <a:extLst>
              <a:ext uri="{FF2B5EF4-FFF2-40B4-BE49-F238E27FC236}">
                <a16:creationId xmlns:a16="http://schemas.microsoft.com/office/drawing/2014/main" id="{6640BB84-930B-9D4E-872B-0A6E568D7070}"/>
              </a:ext>
            </a:extLst>
          </p:cNvPr>
          <p:cNvSpPr txBox="1"/>
          <p:nvPr/>
        </p:nvSpPr>
        <p:spPr>
          <a:xfrm>
            <a:off x="4670107" y="4609904"/>
            <a:ext cx="3103245" cy="461665"/>
          </a:xfrm>
          <a:prstGeom prst="rect">
            <a:avLst/>
          </a:prstGeom>
          <a:noFill/>
        </p:spPr>
        <p:txBody>
          <a:bodyPr wrap="square" rtlCol="0">
            <a:spAutoFit/>
          </a:bodyPr>
          <a:lstStyle/>
          <a:p>
            <a:r>
              <a:rPr kumimoji="1" lang="ja-JP" altLang="en-US" sz="2400"/>
              <a:t>自分はダメな人間だ</a:t>
            </a:r>
          </a:p>
        </p:txBody>
      </p:sp>
      <p:sp>
        <p:nvSpPr>
          <p:cNvPr id="20" name="テキスト ボックス 19">
            <a:extLst>
              <a:ext uri="{FF2B5EF4-FFF2-40B4-BE49-F238E27FC236}">
                <a16:creationId xmlns:a16="http://schemas.microsoft.com/office/drawing/2014/main" id="{C3359A6C-B5D4-6743-B3E8-45CFBAD3DFC1}"/>
              </a:ext>
            </a:extLst>
          </p:cNvPr>
          <p:cNvSpPr txBox="1"/>
          <p:nvPr/>
        </p:nvSpPr>
        <p:spPr>
          <a:xfrm>
            <a:off x="4574380" y="5684591"/>
            <a:ext cx="3294698" cy="461665"/>
          </a:xfrm>
          <a:prstGeom prst="rect">
            <a:avLst/>
          </a:prstGeom>
          <a:noFill/>
        </p:spPr>
        <p:txBody>
          <a:bodyPr wrap="square" rtlCol="0">
            <a:spAutoFit/>
          </a:bodyPr>
          <a:lstStyle/>
          <a:p>
            <a:r>
              <a:rPr kumimoji="1" lang="ja-JP" altLang="en-US" sz="2400"/>
              <a:t>自分は期待されている</a:t>
            </a:r>
          </a:p>
        </p:txBody>
      </p:sp>
      <p:sp>
        <p:nvSpPr>
          <p:cNvPr id="21" name="テキスト ボックス 20">
            <a:extLst>
              <a:ext uri="{FF2B5EF4-FFF2-40B4-BE49-F238E27FC236}">
                <a16:creationId xmlns:a16="http://schemas.microsoft.com/office/drawing/2014/main" id="{F16DC5A6-3A2D-EE4E-8DE9-DDDA8076F28A}"/>
              </a:ext>
            </a:extLst>
          </p:cNvPr>
          <p:cNvSpPr txBox="1"/>
          <p:nvPr/>
        </p:nvSpPr>
        <p:spPr>
          <a:xfrm>
            <a:off x="8910637" y="4423655"/>
            <a:ext cx="3103245" cy="830997"/>
          </a:xfrm>
          <a:prstGeom prst="rect">
            <a:avLst/>
          </a:prstGeom>
          <a:noFill/>
        </p:spPr>
        <p:txBody>
          <a:bodyPr wrap="square" rtlCol="0">
            <a:spAutoFit/>
          </a:bodyPr>
          <a:lstStyle/>
          <a:p>
            <a:pPr algn="ctr"/>
            <a:r>
              <a:rPr kumimoji="1" lang="ja-JP" altLang="en-US" sz="2400"/>
              <a:t>悲しみ</a:t>
            </a:r>
            <a:endParaRPr kumimoji="1" lang="en-US" altLang="ja-JP" sz="2400" dirty="0"/>
          </a:p>
          <a:p>
            <a:pPr algn="ctr"/>
            <a:r>
              <a:rPr lang="ja-JP" altLang="en-US" sz="2400"/>
              <a:t>（仕事を辞めたい）</a:t>
            </a:r>
            <a:endParaRPr kumimoji="1" lang="ja-JP" altLang="en-US" sz="2400"/>
          </a:p>
        </p:txBody>
      </p:sp>
      <p:sp>
        <p:nvSpPr>
          <p:cNvPr id="22" name="テキスト ボックス 21">
            <a:extLst>
              <a:ext uri="{FF2B5EF4-FFF2-40B4-BE49-F238E27FC236}">
                <a16:creationId xmlns:a16="http://schemas.microsoft.com/office/drawing/2014/main" id="{B1C5806C-BFA3-C248-A218-6F9F16A7E943}"/>
              </a:ext>
            </a:extLst>
          </p:cNvPr>
          <p:cNvSpPr txBox="1"/>
          <p:nvPr/>
        </p:nvSpPr>
        <p:spPr>
          <a:xfrm>
            <a:off x="8948737" y="5499926"/>
            <a:ext cx="3103245" cy="830997"/>
          </a:xfrm>
          <a:prstGeom prst="rect">
            <a:avLst/>
          </a:prstGeom>
          <a:noFill/>
        </p:spPr>
        <p:txBody>
          <a:bodyPr wrap="square" rtlCol="0">
            <a:spAutoFit/>
          </a:bodyPr>
          <a:lstStyle/>
          <a:p>
            <a:pPr algn="ctr"/>
            <a:r>
              <a:rPr kumimoji="1" lang="ja-JP" altLang="en-US" sz="2400"/>
              <a:t>喜び</a:t>
            </a:r>
            <a:endParaRPr kumimoji="1" lang="en-US" altLang="ja-JP" sz="2400" dirty="0"/>
          </a:p>
          <a:p>
            <a:pPr algn="ctr"/>
            <a:r>
              <a:rPr lang="ja-JP" altLang="en-US" sz="2400"/>
              <a:t>（仕事を頑張ろう）</a:t>
            </a:r>
            <a:endParaRPr kumimoji="1" lang="ja-JP" altLang="en-US" sz="2400"/>
          </a:p>
        </p:txBody>
      </p:sp>
      <p:cxnSp>
        <p:nvCxnSpPr>
          <p:cNvPr id="24" name="直線矢印コネクタ 23">
            <a:extLst>
              <a:ext uri="{FF2B5EF4-FFF2-40B4-BE49-F238E27FC236}">
                <a16:creationId xmlns:a16="http://schemas.microsoft.com/office/drawing/2014/main" id="{B28E045A-3EF8-A446-B31E-CA71FD5EDFEC}"/>
              </a:ext>
            </a:extLst>
          </p:cNvPr>
          <p:cNvCxnSpPr>
            <a:cxnSpLocks/>
            <a:stCxn id="18" idx="3"/>
            <a:endCxn id="19" idx="1"/>
          </p:cNvCxnSpPr>
          <p:nvPr/>
        </p:nvCxnSpPr>
        <p:spPr>
          <a:xfrm flipV="1">
            <a:off x="3589020" y="4840737"/>
            <a:ext cx="1081087" cy="5197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直線矢印コネクタ 27">
            <a:extLst>
              <a:ext uri="{FF2B5EF4-FFF2-40B4-BE49-F238E27FC236}">
                <a16:creationId xmlns:a16="http://schemas.microsoft.com/office/drawing/2014/main" id="{07E6F280-505F-6045-8F6E-23F4E37C5954}"/>
              </a:ext>
            </a:extLst>
          </p:cNvPr>
          <p:cNvCxnSpPr>
            <a:cxnSpLocks/>
            <a:stCxn id="18" idx="3"/>
            <a:endCxn id="20" idx="1"/>
          </p:cNvCxnSpPr>
          <p:nvPr/>
        </p:nvCxnSpPr>
        <p:spPr>
          <a:xfrm>
            <a:off x="3589020" y="5360487"/>
            <a:ext cx="985360" cy="5549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直線矢印コネクタ 29">
            <a:extLst>
              <a:ext uri="{FF2B5EF4-FFF2-40B4-BE49-F238E27FC236}">
                <a16:creationId xmlns:a16="http://schemas.microsoft.com/office/drawing/2014/main" id="{6CB6AD41-F763-9143-8E1E-92A60251CCAD}"/>
              </a:ext>
            </a:extLst>
          </p:cNvPr>
          <p:cNvCxnSpPr>
            <a:stCxn id="20" idx="3"/>
          </p:cNvCxnSpPr>
          <p:nvPr/>
        </p:nvCxnSpPr>
        <p:spPr>
          <a:xfrm flipV="1">
            <a:off x="7869078" y="5915423"/>
            <a:ext cx="1269207"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直線矢印コネクタ 31">
            <a:extLst>
              <a:ext uri="{FF2B5EF4-FFF2-40B4-BE49-F238E27FC236}">
                <a16:creationId xmlns:a16="http://schemas.microsoft.com/office/drawing/2014/main" id="{41A98CA6-9ADF-B349-8306-EC9FD2B491EF}"/>
              </a:ext>
            </a:extLst>
          </p:cNvPr>
          <p:cNvCxnSpPr>
            <a:stCxn id="19" idx="3"/>
          </p:cNvCxnSpPr>
          <p:nvPr/>
        </p:nvCxnSpPr>
        <p:spPr>
          <a:xfrm flipV="1">
            <a:off x="7773352" y="4839153"/>
            <a:ext cx="1364933" cy="15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3" name="テキスト ボックス 32">
            <a:extLst>
              <a:ext uri="{FF2B5EF4-FFF2-40B4-BE49-F238E27FC236}">
                <a16:creationId xmlns:a16="http://schemas.microsoft.com/office/drawing/2014/main" id="{B9E77BEA-F2F2-1149-AB24-4EAC68AB3168}"/>
              </a:ext>
            </a:extLst>
          </p:cNvPr>
          <p:cNvSpPr txBox="1"/>
          <p:nvPr/>
        </p:nvSpPr>
        <p:spPr>
          <a:xfrm>
            <a:off x="912495" y="3411947"/>
            <a:ext cx="2129790" cy="523220"/>
          </a:xfrm>
          <a:prstGeom prst="rect">
            <a:avLst/>
          </a:prstGeom>
          <a:noFill/>
        </p:spPr>
        <p:txBody>
          <a:bodyPr wrap="square" rtlCol="0">
            <a:spAutoFit/>
          </a:bodyPr>
          <a:lstStyle/>
          <a:p>
            <a:pPr algn="ctr"/>
            <a:r>
              <a:rPr kumimoji="1" lang="ja-JP" altLang="en-US" sz="2800">
                <a:highlight>
                  <a:srgbClr val="FFFF00"/>
                </a:highlight>
              </a:rPr>
              <a:t>１コマ目</a:t>
            </a:r>
          </a:p>
        </p:txBody>
      </p:sp>
      <p:sp>
        <p:nvSpPr>
          <p:cNvPr id="34" name="テキスト ボックス 33">
            <a:extLst>
              <a:ext uri="{FF2B5EF4-FFF2-40B4-BE49-F238E27FC236}">
                <a16:creationId xmlns:a16="http://schemas.microsoft.com/office/drawing/2014/main" id="{C1E9B76A-03A6-9741-8717-13AD50281FE5}"/>
              </a:ext>
            </a:extLst>
          </p:cNvPr>
          <p:cNvSpPr txBox="1"/>
          <p:nvPr/>
        </p:nvSpPr>
        <p:spPr>
          <a:xfrm>
            <a:off x="5156835" y="3427572"/>
            <a:ext cx="2129790" cy="523220"/>
          </a:xfrm>
          <a:prstGeom prst="rect">
            <a:avLst/>
          </a:prstGeom>
          <a:noFill/>
        </p:spPr>
        <p:txBody>
          <a:bodyPr wrap="square" rtlCol="0">
            <a:spAutoFit/>
          </a:bodyPr>
          <a:lstStyle/>
          <a:p>
            <a:pPr algn="ctr"/>
            <a:r>
              <a:rPr kumimoji="1" lang="ja-JP" altLang="en-US" sz="2800">
                <a:highlight>
                  <a:srgbClr val="FFFF00"/>
                </a:highlight>
              </a:rPr>
              <a:t>２コマ目</a:t>
            </a:r>
          </a:p>
        </p:txBody>
      </p:sp>
      <p:sp>
        <p:nvSpPr>
          <p:cNvPr id="35" name="テキスト ボックス 34">
            <a:extLst>
              <a:ext uri="{FF2B5EF4-FFF2-40B4-BE49-F238E27FC236}">
                <a16:creationId xmlns:a16="http://schemas.microsoft.com/office/drawing/2014/main" id="{61B50EA8-6506-CE49-AAB9-44C949F962E9}"/>
              </a:ext>
            </a:extLst>
          </p:cNvPr>
          <p:cNvSpPr txBox="1"/>
          <p:nvPr/>
        </p:nvSpPr>
        <p:spPr>
          <a:xfrm>
            <a:off x="9435464" y="3407530"/>
            <a:ext cx="2129790" cy="523220"/>
          </a:xfrm>
          <a:prstGeom prst="rect">
            <a:avLst/>
          </a:prstGeom>
          <a:noFill/>
        </p:spPr>
        <p:txBody>
          <a:bodyPr wrap="square" rtlCol="0">
            <a:spAutoFit/>
          </a:bodyPr>
          <a:lstStyle/>
          <a:p>
            <a:pPr algn="ctr"/>
            <a:r>
              <a:rPr kumimoji="1" lang="ja-JP" altLang="en-US" sz="2800">
                <a:highlight>
                  <a:srgbClr val="FFFF00"/>
                </a:highlight>
              </a:rPr>
              <a:t>３コマ目</a:t>
            </a:r>
          </a:p>
        </p:txBody>
      </p:sp>
    </p:spTree>
    <p:custDataLst>
      <p:tags r:id="rId1"/>
    </p:custDataLst>
    <p:extLst>
      <p:ext uri="{BB962C8B-B14F-4D97-AF65-F5344CB8AC3E}">
        <p14:creationId xmlns:p14="http://schemas.microsoft.com/office/powerpoint/2010/main" val="1663914659"/>
      </p:ext>
    </p:extLst>
  </p:cSld>
  <p:clrMapOvr>
    <a:masterClrMapping/>
  </p:clrMapOvr>
  <mc:AlternateContent xmlns:mc="http://schemas.openxmlformats.org/markup-compatibility/2006">
    <mc:Choice xmlns:p14="http://schemas.microsoft.com/office/powerpoint/2010/main" Requires="p14">
      <p:transition spd="slow" p14:dur="2000" advTm="81529"/>
    </mc:Choice>
    <mc:Fallback>
      <p:transition spd="slow" advTm="81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6" grpId="0" animBg="1"/>
      <p:bldP spid="11" grpId="0"/>
      <p:bldP spid="14" grpId="0"/>
      <p:bldP spid="8" grpId="0" animBg="1"/>
      <p:bldP spid="12" grpId="0"/>
      <p:bldP spid="15" grpId="0"/>
      <p:bldP spid="9" grpId="0" animBg="1"/>
      <p:bldP spid="13" grpId="0"/>
      <p:bldP spid="16" grpId="0"/>
      <p:bldP spid="17" grpId="1"/>
      <p:bldP spid="18" grpId="0"/>
      <p:bldP spid="19" grpId="0"/>
      <p:bldP spid="20" grpId="0"/>
      <p:bldP spid="21" grpId="0"/>
      <p:bldP spid="2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kumimoji="1" lang="ja-JP" altLang="en-US" sz="4000" b="1"/>
              <a:t>高次脳機能障害とは</a:t>
            </a:r>
          </a:p>
        </p:txBody>
      </p:sp>
      <p:sp>
        <p:nvSpPr>
          <p:cNvPr id="3" name="コンテンツ プレースホルダー 2">
            <a:extLst>
              <a:ext uri="{FF2B5EF4-FFF2-40B4-BE49-F238E27FC236}">
                <a16:creationId xmlns:a16="http://schemas.microsoft.com/office/drawing/2014/main" id="{062BF34F-CC30-C141-A5FC-1C98DE633509}"/>
              </a:ext>
            </a:extLst>
          </p:cNvPr>
          <p:cNvSpPr>
            <a:spLocks noGrp="1"/>
          </p:cNvSpPr>
          <p:nvPr>
            <p:ph idx="1"/>
          </p:nvPr>
        </p:nvSpPr>
        <p:spPr>
          <a:xfrm>
            <a:off x="838200" y="1825625"/>
            <a:ext cx="6214110" cy="4351338"/>
          </a:xfrm>
        </p:spPr>
        <p:txBody>
          <a:bodyPr>
            <a:normAutofit/>
          </a:bodyPr>
          <a:lstStyle/>
          <a:p>
            <a:r>
              <a:rPr lang="ja-JP" altLang="en-US"/>
              <a:t>事故などでけがや病気による外的損傷は無くても、脳に損傷を受け、</a:t>
            </a:r>
            <a:r>
              <a:rPr lang="ja-JP" altLang="en-US" b="1"/>
              <a:t>日常生活や社会生活に制限がある</a:t>
            </a:r>
            <a:r>
              <a:rPr lang="ja-JP" altLang="en-US"/>
              <a:t>状態のこと。</a:t>
            </a:r>
            <a:endParaRPr lang="en-US" altLang="ja-JP" dirty="0"/>
          </a:p>
          <a:p>
            <a:r>
              <a:rPr lang="ja-JP" altLang="en-US"/>
              <a:t>現在、高次脳機能障害者の数は、すべての年齢層を合わせて全国で約 </a:t>
            </a:r>
            <a:r>
              <a:rPr lang="en-US" altLang="ja-JP" b="1" dirty="0"/>
              <a:t>27 </a:t>
            </a:r>
            <a:r>
              <a:rPr lang="ja-JP" altLang="en-US" b="1"/>
              <a:t>万人</a:t>
            </a:r>
            <a:r>
              <a:rPr lang="ja-JP" altLang="en-US"/>
              <a:t>と推定されている。</a:t>
            </a:r>
            <a:endParaRPr kumimoji="1" lang="ja-JP" altLang="en-US"/>
          </a:p>
        </p:txBody>
      </p:sp>
      <p:pic>
        <p:nvPicPr>
          <p:cNvPr id="1026" name="Picture 2">
            <a:extLst>
              <a:ext uri="{FF2B5EF4-FFF2-40B4-BE49-F238E27FC236}">
                <a16:creationId xmlns:a16="http://schemas.microsoft.com/office/drawing/2014/main" id="{C32F7D9D-A988-724C-AFB0-98C525BC5A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50" t="8370" r="25792" b="2971"/>
          <a:stretch/>
        </p:blipFill>
        <p:spPr bwMode="auto">
          <a:xfrm>
            <a:off x="7875272" y="1387863"/>
            <a:ext cx="2929888" cy="40822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1699373"/>
      </p:ext>
    </p:extLst>
  </p:cSld>
  <p:clrMapOvr>
    <a:masterClrMapping/>
  </p:clrMapOvr>
  <mc:AlternateContent xmlns:mc="http://schemas.openxmlformats.org/markup-compatibility/2006">
    <mc:Choice xmlns:p14="http://schemas.microsoft.com/office/powerpoint/2010/main" Requires="p14">
      <p:transition spd="slow" p14:dur="2000" advTm="39702"/>
    </mc:Choice>
    <mc:Fallback>
      <p:transition spd="slow" advTm="39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lang="ja-JP" altLang="en-US" sz="4000" b="1"/>
              <a:t>アプリの概要・使用手順①</a:t>
            </a:r>
            <a:endParaRPr kumimoji="1" lang="ja-JP" altLang="en-US" sz="4000" b="1"/>
          </a:p>
        </p:txBody>
      </p:sp>
      <p:sp>
        <p:nvSpPr>
          <p:cNvPr id="3" name="コンテンツ プレースホルダー 2">
            <a:extLst>
              <a:ext uri="{FF2B5EF4-FFF2-40B4-BE49-F238E27FC236}">
                <a16:creationId xmlns:a16="http://schemas.microsoft.com/office/drawing/2014/main" id="{062BF34F-CC30-C141-A5FC-1C98DE633509}"/>
              </a:ext>
            </a:extLst>
          </p:cNvPr>
          <p:cNvSpPr>
            <a:spLocks noGrp="1"/>
          </p:cNvSpPr>
          <p:nvPr>
            <p:ph idx="1"/>
          </p:nvPr>
        </p:nvSpPr>
        <p:spPr>
          <a:xfrm>
            <a:off x="518161" y="1542098"/>
            <a:ext cx="6214110" cy="4351338"/>
          </a:xfrm>
        </p:spPr>
        <p:txBody>
          <a:bodyPr>
            <a:normAutofit lnSpcReduction="10000"/>
          </a:bodyPr>
          <a:lstStyle/>
          <a:p>
            <a:pPr>
              <a:lnSpc>
                <a:spcPct val="150000"/>
              </a:lnSpc>
            </a:pPr>
            <a:r>
              <a:rPr kumimoji="1" lang="ja-JP" altLang="en-US"/>
              <a:t>ログイン方法：メール</a:t>
            </a:r>
            <a:endParaRPr lang="en-US" altLang="ja-JP" dirty="0"/>
          </a:p>
          <a:p>
            <a:pPr marL="0" indent="0">
              <a:lnSpc>
                <a:spcPct val="150000"/>
              </a:lnSpc>
              <a:buNone/>
            </a:pPr>
            <a:r>
              <a:rPr kumimoji="1" lang="en-US" altLang="ja-JP" dirty="0"/>
              <a:t>			Google</a:t>
            </a:r>
            <a:r>
              <a:rPr kumimoji="1" lang="ja-JP" altLang="en-US"/>
              <a:t>アカウント</a:t>
            </a:r>
            <a:endParaRPr kumimoji="1" lang="en-US" altLang="ja-JP" dirty="0"/>
          </a:p>
          <a:p>
            <a:pPr marL="0" indent="0">
              <a:lnSpc>
                <a:spcPct val="150000"/>
              </a:lnSpc>
              <a:buNone/>
            </a:pPr>
            <a:r>
              <a:rPr lang="en-US" altLang="ja-JP" dirty="0"/>
              <a:t>			</a:t>
            </a:r>
            <a:r>
              <a:rPr kumimoji="1" lang="ja-JP" altLang="en-US"/>
              <a:t>ゲスト</a:t>
            </a:r>
            <a:r>
              <a:rPr kumimoji="1" lang="en-US" altLang="ja-JP" dirty="0"/>
              <a:t>(</a:t>
            </a:r>
            <a:r>
              <a:rPr kumimoji="1" lang="ja-JP" altLang="en-US"/>
              <a:t>非ログイン</a:t>
            </a:r>
            <a:r>
              <a:rPr kumimoji="1" lang="en-US" altLang="ja-JP" dirty="0"/>
              <a:t>)</a:t>
            </a:r>
          </a:p>
          <a:p>
            <a:pPr>
              <a:lnSpc>
                <a:spcPct val="150000"/>
              </a:lnSpc>
            </a:pPr>
            <a:r>
              <a:rPr kumimoji="1" lang="ja-JP" altLang="en-US"/>
              <a:t>サイトの説明：認知行動療法</a:t>
            </a:r>
            <a:r>
              <a:rPr kumimoji="1" lang="en-US" altLang="ja-JP" dirty="0"/>
              <a:t>3</a:t>
            </a:r>
            <a:r>
              <a:rPr kumimoji="1" lang="ja-JP" altLang="en-US"/>
              <a:t>コマ</a:t>
            </a:r>
            <a:endParaRPr lang="en-US" altLang="ja-JP" dirty="0"/>
          </a:p>
          <a:p>
            <a:pPr marL="0" indent="0">
              <a:lnSpc>
                <a:spcPct val="150000"/>
              </a:lnSpc>
              <a:buNone/>
            </a:pPr>
            <a:r>
              <a:rPr kumimoji="1" lang="en-US" altLang="ja-JP" dirty="0"/>
              <a:t>			</a:t>
            </a:r>
            <a:r>
              <a:rPr kumimoji="1" lang="ja-JP" altLang="en-US"/>
              <a:t>認知行動療法</a:t>
            </a:r>
            <a:endParaRPr kumimoji="1" lang="en-US" altLang="ja-JP" dirty="0"/>
          </a:p>
          <a:p>
            <a:pPr marL="0" indent="0">
              <a:lnSpc>
                <a:spcPct val="150000"/>
              </a:lnSpc>
              <a:buNone/>
            </a:pPr>
            <a:r>
              <a:rPr lang="en-US" altLang="ja-JP" dirty="0"/>
              <a:t>			</a:t>
            </a:r>
            <a:endParaRPr kumimoji="1" lang="en-US" altLang="ja-JP" dirty="0"/>
          </a:p>
        </p:txBody>
      </p:sp>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FBBF674F-FC68-3149-9D8D-C3B7019E2E24}"/>
              </a:ext>
            </a:extLst>
          </p:cNvPr>
          <p:cNvPicPr>
            <a:picLocks noChangeAspect="1"/>
          </p:cNvPicPr>
          <p:nvPr/>
        </p:nvPicPr>
        <p:blipFill rotWithShape="1">
          <a:blip r:embed="rId4"/>
          <a:srcRect l="28594" r="29875"/>
          <a:stretch/>
        </p:blipFill>
        <p:spPr>
          <a:xfrm>
            <a:off x="6960872" y="0"/>
            <a:ext cx="5230800" cy="6859697"/>
          </a:xfrm>
          <a:prstGeom prst="rect">
            <a:avLst/>
          </a:prstGeom>
          <a:ln w="25400">
            <a:solidFill>
              <a:schemeClr val="tx1"/>
            </a:solidFill>
          </a:ln>
        </p:spPr>
      </p:pic>
      <p:sp>
        <p:nvSpPr>
          <p:cNvPr id="6" name="フレーム 5">
            <a:extLst>
              <a:ext uri="{FF2B5EF4-FFF2-40B4-BE49-F238E27FC236}">
                <a16:creationId xmlns:a16="http://schemas.microsoft.com/office/drawing/2014/main" id="{9F95A079-45D7-EE49-AB38-336B7657A15D}"/>
              </a:ext>
            </a:extLst>
          </p:cNvPr>
          <p:cNvSpPr/>
          <p:nvPr/>
        </p:nvSpPr>
        <p:spPr>
          <a:xfrm>
            <a:off x="8425911" y="1813302"/>
            <a:ext cx="2480400" cy="940230"/>
          </a:xfrm>
          <a:prstGeom prst="frame">
            <a:avLst>
              <a:gd name="adj1" fmla="val 28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フレーム 7">
            <a:extLst>
              <a:ext uri="{FF2B5EF4-FFF2-40B4-BE49-F238E27FC236}">
                <a16:creationId xmlns:a16="http://schemas.microsoft.com/office/drawing/2014/main" id="{895851A4-597B-DA47-A197-2BB92D5FFB48}"/>
              </a:ext>
            </a:extLst>
          </p:cNvPr>
          <p:cNvSpPr/>
          <p:nvPr/>
        </p:nvSpPr>
        <p:spPr>
          <a:xfrm>
            <a:off x="8375612" y="1343187"/>
            <a:ext cx="691813" cy="138772"/>
          </a:xfrm>
          <a:prstGeom prst="frame">
            <a:avLst>
              <a:gd name="adj1" fmla="val 51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ustDataLst>
      <p:tags r:id="rId1"/>
    </p:custDataLst>
    <p:extLst>
      <p:ext uri="{BB962C8B-B14F-4D97-AF65-F5344CB8AC3E}">
        <p14:creationId xmlns:p14="http://schemas.microsoft.com/office/powerpoint/2010/main" val="3709506932"/>
      </p:ext>
    </p:extLst>
  </p:cSld>
  <p:clrMapOvr>
    <a:masterClrMapping/>
  </p:clrMapOvr>
  <mc:AlternateContent xmlns:mc="http://schemas.openxmlformats.org/markup-compatibility/2006">
    <mc:Choice xmlns:p14="http://schemas.microsoft.com/office/powerpoint/2010/main" Requires="p14">
      <p:transition spd="slow" p14:dur="2000" advTm="35685"/>
    </mc:Choice>
    <mc:Fallback>
      <p:transition spd="slow" advTm="35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lang="ja-JP" altLang="en-US" sz="4000" b="1"/>
              <a:t>アプリの概要・使用手順②</a:t>
            </a:r>
            <a:endParaRPr kumimoji="1" lang="ja-JP" altLang="en-US" sz="4000" b="1"/>
          </a:p>
        </p:txBody>
      </p:sp>
      <p:sp>
        <p:nvSpPr>
          <p:cNvPr id="3" name="コンテンツ プレースホルダー 2">
            <a:extLst>
              <a:ext uri="{FF2B5EF4-FFF2-40B4-BE49-F238E27FC236}">
                <a16:creationId xmlns:a16="http://schemas.microsoft.com/office/drawing/2014/main" id="{062BF34F-CC30-C141-A5FC-1C98DE633509}"/>
              </a:ext>
            </a:extLst>
          </p:cNvPr>
          <p:cNvSpPr>
            <a:spLocks noGrp="1"/>
          </p:cNvSpPr>
          <p:nvPr>
            <p:ph idx="1"/>
          </p:nvPr>
        </p:nvSpPr>
        <p:spPr>
          <a:xfrm>
            <a:off x="494993" y="1542098"/>
            <a:ext cx="6214110" cy="4351338"/>
          </a:xfrm>
        </p:spPr>
        <p:txBody>
          <a:bodyPr>
            <a:normAutofit/>
          </a:bodyPr>
          <a:lstStyle/>
          <a:p>
            <a:pPr>
              <a:lnSpc>
                <a:spcPct val="150000"/>
              </a:lnSpc>
            </a:pPr>
            <a:r>
              <a:rPr kumimoji="1" lang="ja-JP" altLang="en-US"/>
              <a:t>右上に名前を表示</a:t>
            </a:r>
            <a:endParaRPr kumimoji="1" lang="en-US" altLang="ja-JP" dirty="0"/>
          </a:p>
          <a:p>
            <a:pPr marL="0" indent="0">
              <a:lnSpc>
                <a:spcPct val="150000"/>
              </a:lnSpc>
              <a:buNone/>
            </a:pPr>
            <a:r>
              <a:rPr lang="ja-JP" altLang="en-US"/>
              <a:t>（非ログイン時はログインボタン）</a:t>
            </a:r>
            <a:endParaRPr lang="en-US" altLang="ja-JP" dirty="0"/>
          </a:p>
          <a:p>
            <a:pPr>
              <a:lnSpc>
                <a:spcPct val="150000"/>
              </a:lnSpc>
            </a:pPr>
            <a:r>
              <a:rPr kumimoji="1" lang="ja-JP" altLang="en-US"/>
              <a:t>漫画の選択</a:t>
            </a:r>
            <a:r>
              <a:rPr lang="ja-JP" altLang="en-US"/>
              <a:t>：選択・</a:t>
            </a:r>
            <a:r>
              <a:rPr kumimoji="1" lang="ja-JP" altLang="en-US"/>
              <a:t>ランダム</a:t>
            </a:r>
            <a:endParaRPr kumimoji="1" lang="en-US" altLang="ja-JP" dirty="0"/>
          </a:p>
          <a:p>
            <a:endParaRPr kumimoji="1" lang="en-US" altLang="ja-JP" dirty="0"/>
          </a:p>
        </p:txBody>
      </p:sp>
      <p:pic>
        <p:nvPicPr>
          <p:cNvPr id="7" name="図 6" descr="グラフィカル ユーザー インターフェイス, テキスト&#10;&#10;自動的に生成された説明">
            <a:extLst>
              <a:ext uri="{FF2B5EF4-FFF2-40B4-BE49-F238E27FC236}">
                <a16:creationId xmlns:a16="http://schemas.microsoft.com/office/drawing/2014/main" id="{6AF00F5C-B461-B74D-9CA0-2F268A8871B0}"/>
              </a:ext>
            </a:extLst>
          </p:cNvPr>
          <p:cNvPicPr>
            <a:picLocks noChangeAspect="1"/>
          </p:cNvPicPr>
          <p:nvPr/>
        </p:nvPicPr>
        <p:blipFill rotWithShape="1">
          <a:blip r:embed="rId4"/>
          <a:srcRect l="28146" r="28843"/>
          <a:stretch/>
        </p:blipFill>
        <p:spPr>
          <a:xfrm>
            <a:off x="6914535" y="0"/>
            <a:ext cx="5277465" cy="6858000"/>
          </a:xfrm>
          <a:prstGeom prst="rect">
            <a:avLst/>
          </a:prstGeom>
          <a:ln w="25400">
            <a:solidFill>
              <a:schemeClr val="tx1"/>
            </a:solidFill>
          </a:ln>
        </p:spPr>
      </p:pic>
      <p:sp>
        <p:nvSpPr>
          <p:cNvPr id="11" name="フレーム 10">
            <a:extLst>
              <a:ext uri="{FF2B5EF4-FFF2-40B4-BE49-F238E27FC236}">
                <a16:creationId xmlns:a16="http://schemas.microsoft.com/office/drawing/2014/main" id="{FA2F4585-9AE0-7644-9946-87CA7013D187}"/>
              </a:ext>
            </a:extLst>
          </p:cNvPr>
          <p:cNvSpPr/>
          <p:nvPr/>
        </p:nvSpPr>
        <p:spPr>
          <a:xfrm>
            <a:off x="9955530" y="573589"/>
            <a:ext cx="2091690" cy="558072"/>
          </a:xfrm>
          <a:prstGeom prst="frame">
            <a:avLst>
              <a:gd name="adj1" fmla="val 28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フレーム 12">
            <a:extLst>
              <a:ext uri="{FF2B5EF4-FFF2-40B4-BE49-F238E27FC236}">
                <a16:creationId xmlns:a16="http://schemas.microsoft.com/office/drawing/2014/main" id="{CDD78C8C-58A5-8941-9564-EB3758FBDC03}"/>
              </a:ext>
            </a:extLst>
          </p:cNvPr>
          <p:cNvSpPr/>
          <p:nvPr/>
        </p:nvSpPr>
        <p:spPr>
          <a:xfrm>
            <a:off x="7386453" y="2125683"/>
            <a:ext cx="1199408" cy="237507"/>
          </a:xfrm>
          <a:prstGeom prst="frame">
            <a:avLst>
              <a:gd name="adj1" fmla="val 28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フレーム 14">
            <a:extLst>
              <a:ext uri="{FF2B5EF4-FFF2-40B4-BE49-F238E27FC236}">
                <a16:creationId xmlns:a16="http://schemas.microsoft.com/office/drawing/2014/main" id="{06CF64C6-7BD4-8D48-8D8B-14B638A8C2F9}"/>
              </a:ext>
            </a:extLst>
          </p:cNvPr>
          <p:cNvSpPr/>
          <p:nvPr/>
        </p:nvSpPr>
        <p:spPr>
          <a:xfrm>
            <a:off x="10077143" y="3253839"/>
            <a:ext cx="1346919" cy="356260"/>
          </a:xfrm>
          <a:prstGeom prst="frame">
            <a:avLst>
              <a:gd name="adj1" fmla="val 28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2" name="グループ化 11">
            <a:extLst>
              <a:ext uri="{FF2B5EF4-FFF2-40B4-BE49-F238E27FC236}">
                <a16:creationId xmlns:a16="http://schemas.microsoft.com/office/drawing/2014/main" id="{00C977FC-EE40-7D40-ADF3-37B39CDC0FBB}"/>
              </a:ext>
            </a:extLst>
          </p:cNvPr>
          <p:cNvGrpSpPr/>
          <p:nvPr/>
        </p:nvGrpSpPr>
        <p:grpSpPr>
          <a:xfrm>
            <a:off x="5386548" y="1131661"/>
            <a:ext cx="5199217" cy="4664597"/>
            <a:chOff x="6096000" y="879316"/>
            <a:chExt cx="5199217" cy="4664597"/>
          </a:xfrm>
        </p:grpSpPr>
        <p:pic>
          <p:nvPicPr>
            <p:cNvPr id="9" name="図 8" descr="コンピューターのスクリーンショット&#10;&#10;自動的に生成された説明">
              <a:extLst>
                <a:ext uri="{FF2B5EF4-FFF2-40B4-BE49-F238E27FC236}">
                  <a16:creationId xmlns:a16="http://schemas.microsoft.com/office/drawing/2014/main" id="{410494C3-EFF7-C341-9B15-12A771186A74}"/>
                </a:ext>
              </a:extLst>
            </p:cNvPr>
            <p:cNvPicPr>
              <a:picLocks noChangeAspect="1"/>
            </p:cNvPicPr>
            <p:nvPr/>
          </p:nvPicPr>
          <p:blipFill rotWithShape="1">
            <a:blip r:embed="rId5"/>
            <a:srcRect l="31658" t="13094" r="31424" b="33911"/>
            <a:stretch/>
          </p:blipFill>
          <p:spPr>
            <a:xfrm>
              <a:off x="6096000" y="879316"/>
              <a:ext cx="5199217" cy="4664597"/>
            </a:xfrm>
            <a:prstGeom prst="rect">
              <a:avLst/>
            </a:prstGeom>
            <a:noFill/>
            <a:ln w="38100">
              <a:solidFill>
                <a:schemeClr val="tx1"/>
              </a:solidFill>
            </a:ln>
          </p:spPr>
        </p:pic>
        <p:sp>
          <p:nvSpPr>
            <p:cNvPr id="10" name="フレーム 9">
              <a:extLst>
                <a:ext uri="{FF2B5EF4-FFF2-40B4-BE49-F238E27FC236}">
                  <a16:creationId xmlns:a16="http://schemas.microsoft.com/office/drawing/2014/main" id="{CC7EB977-8DF1-6843-8C7C-980A076373CD}"/>
                </a:ext>
              </a:extLst>
            </p:cNvPr>
            <p:cNvSpPr/>
            <p:nvPr/>
          </p:nvSpPr>
          <p:spPr>
            <a:xfrm>
              <a:off x="9464040" y="1481184"/>
              <a:ext cx="1699260" cy="545736"/>
            </a:xfrm>
            <a:prstGeom prst="frame">
              <a:avLst>
                <a:gd name="adj1" fmla="val 28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custDataLst>
      <p:tags r:id="rId1"/>
    </p:custDataLst>
    <p:extLst>
      <p:ext uri="{BB962C8B-B14F-4D97-AF65-F5344CB8AC3E}">
        <p14:creationId xmlns:p14="http://schemas.microsoft.com/office/powerpoint/2010/main" val="2211987204"/>
      </p:ext>
    </p:extLst>
  </p:cSld>
  <p:clrMapOvr>
    <a:masterClrMapping/>
  </p:clrMapOvr>
  <mc:AlternateContent xmlns:mc="http://schemas.openxmlformats.org/markup-compatibility/2006">
    <mc:Choice xmlns:p14="http://schemas.microsoft.com/office/powerpoint/2010/main" Requires="p14">
      <p:transition spd="slow" p14:dur="2000" advTm="27463"/>
    </mc:Choice>
    <mc:Fallback>
      <p:transition spd="slow" advTm="27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6D952-1DA4-6E4B-BE39-76CC1B4D79FD}"/>
              </a:ext>
            </a:extLst>
          </p:cNvPr>
          <p:cNvSpPr>
            <a:spLocks noGrp="1"/>
          </p:cNvSpPr>
          <p:nvPr>
            <p:ph type="title"/>
          </p:nvPr>
        </p:nvSpPr>
        <p:spPr>
          <a:xfrm>
            <a:off x="289560" y="216535"/>
            <a:ext cx="10515600" cy="1325563"/>
          </a:xfrm>
        </p:spPr>
        <p:txBody>
          <a:bodyPr>
            <a:normAutofit/>
          </a:bodyPr>
          <a:lstStyle/>
          <a:p>
            <a:r>
              <a:rPr lang="ja-JP" altLang="en-US" sz="4000" b="1"/>
              <a:t>アプリの概要・使用手順</a:t>
            </a:r>
            <a:r>
              <a:rPr lang="en-US" altLang="ja-JP" sz="4000" b="1" dirty="0"/>
              <a:t>③</a:t>
            </a:r>
            <a:endParaRPr kumimoji="1" lang="ja-JP" altLang="en-US" sz="4000" b="1"/>
          </a:p>
        </p:txBody>
      </p:sp>
      <p:pic>
        <p:nvPicPr>
          <p:cNvPr id="7" name="コンテンツ プレースホルダー 6" descr="コンピューターのスクリーンショット&#10;&#10;自動的に生成された説明">
            <a:extLst>
              <a:ext uri="{FF2B5EF4-FFF2-40B4-BE49-F238E27FC236}">
                <a16:creationId xmlns:a16="http://schemas.microsoft.com/office/drawing/2014/main" id="{A53C1022-0122-764A-80D3-4289DE2ECDF7}"/>
              </a:ext>
            </a:extLst>
          </p:cNvPr>
          <p:cNvPicPr>
            <a:picLocks noGrp="1" noChangeAspect="1"/>
          </p:cNvPicPr>
          <p:nvPr>
            <p:ph idx="1"/>
          </p:nvPr>
        </p:nvPicPr>
        <p:blipFill rotWithShape="1">
          <a:blip r:embed="rId3"/>
          <a:srcRect l="31296" t="12752" r="31401" b="8496"/>
          <a:stretch/>
        </p:blipFill>
        <p:spPr>
          <a:xfrm>
            <a:off x="7005424" y="14601"/>
            <a:ext cx="5186576" cy="6843399"/>
          </a:xfrm>
          <a:ln w="25400">
            <a:solidFill>
              <a:schemeClr val="tx1"/>
            </a:solidFill>
          </a:ln>
        </p:spPr>
      </p:pic>
      <p:sp>
        <p:nvSpPr>
          <p:cNvPr id="8" name="フレーム 7">
            <a:extLst>
              <a:ext uri="{FF2B5EF4-FFF2-40B4-BE49-F238E27FC236}">
                <a16:creationId xmlns:a16="http://schemas.microsoft.com/office/drawing/2014/main" id="{895851A4-597B-DA47-A197-2BB92D5FFB48}"/>
              </a:ext>
            </a:extLst>
          </p:cNvPr>
          <p:cNvSpPr/>
          <p:nvPr/>
        </p:nvSpPr>
        <p:spPr>
          <a:xfrm>
            <a:off x="8158347" y="2790701"/>
            <a:ext cx="3918857" cy="1045029"/>
          </a:xfrm>
          <a:prstGeom prst="frame">
            <a:avLst>
              <a:gd name="adj1" fmla="val 51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コンテンツ プレースホルダー 2">
            <a:extLst>
              <a:ext uri="{FF2B5EF4-FFF2-40B4-BE49-F238E27FC236}">
                <a16:creationId xmlns:a16="http://schemas.microsoft.com/office/drawing/2014/main" id="{DEBC4096-0532-9345-9D6F-3C54157243FA}"/>
              </a:ext>
            </a:extLst>
          </p:cNvPr>
          <p:cNvSpPr txBox="1">
            <a:spLocks/>
          </p:cNvSpPr>
          <p:nvPr/>
        </p:nvSpPr>
        <p:spPr>
          <a:xfrm>
            <a:off x="494993" y="1542098"/>
            <a:ext cx="62141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pPr>
            <a:r>
              <a:rPr lang="en-US" altLang="ja-JP" dirty="0"/>
              <a:t>1</a:t>
            </a:r>
            <a:r>
              <a:rPr lang="ja-JP" altLang="en-US"/>
              <a:t>コマ目：状況</a:t>
            </a:r>
            <a:endParaRPr lang="en-US" altLang="ja-JP" dirty="0"/>
          </a:p>
          <a:p>
            <a:pPr>
              <a:lnSpc>
                <a:spcPct val="150000"/>
              </a:lnSpc>
            </a:pPr>
            <a:r>
              <a:rPr lang="en-US" altLang="ja-JP" dirty="0"/>
              <a:t>2</a:t>
            </a:r>
            <a:r>
              <a:rPr lang="ja-JP" altLang="en-US"/>
              <a:t>コマ目：認識（選択）</a:t>
            </a:r>
            <a:endParaRPr lang="en-US" altLang="ja-JP" dirty="0"/>
          </a:p>
          <a:p>
            <a:pPr>
              <a:lnSpc>
                <a:spcPct val="150000"/>
              </a:lnSpc>
            </a:pPr>
            <a:r>
              <a:rPr lang="en-US" altLang="ja-JP" dirty="0"/>
              <a:t>3</a:t>
            </a:r>
            <a:r>
              <a:rPr lang="ja-JP" altLang="en-US"/>
              <a:t>コマ目：感情</a:t>
            </a:r>
            <a:endParaRPr lang="en-US" altLang="ja-JP" dirty="0"/>
          </a:p>
          <a:p>
            <a:pPr>
              <a:lnSpc>
                <a:spcPct val="150000"/>
              </a:lnSpc>
            </a:pPr>
            <a:r>
              <a:rPr lang="ja-JP" altLang="en-US"/>
              <a:t>本アプリは課題アプリ</a:t>
            </a:r>
            <a:endParaRPr lang="en-US" altLang="ja-JP" dirty="0"/>
          </a:p>
        </p:txBody>
      </p:sp>
      <p:pic>
        <p:nvPicPr>
          <p:cNvPr id="15" name="図 14" descr="コンピューターのスクリーンショット&#10;&#10;自動的に生成された説明">
            <a:extLst>
              <a:ext uri="{FF2B5EF4-FFF2-40B4-BE49-F238E27FC236}">
                <a16:creationId xmlns:a16="http://schemas.microsoft.com/office/drawing/2014/main" id="{99F0EECD-3932-8D4A-B162-44A50A6FB0A5}"/>
              </a:ext>
            </a:extLst>
          </p:cNvPr>
          <p:cNvPicPr>
            <a:picLocks noChangeAspect="1"/>
          </p:cNvPicPr>
          <p:nvPr/>
        </p:nvPicPr>
        <p:blipFill rotWithShape="1">
          <a:blip r:embed="rId4"/>
          <a:srcRect l="31566" t="13159" r="31421" b="8226"/>
          <a:stretch/>
        </p:blipFill>
        <p:spPr>
          <a:xfrm>
            <a:off x="7037092" y="14934"/>
            <a:ext cx="5154908" cy="6843066"/>
          </a:xfrm>
          <a:prstGeom prst="rect">
            <a:avLst/>
          </a:prstGeom>
        </p:spPr>
      </p:pic>
    </p:spTree>
    <p:extLst>
      <p:ext uri="{BB962C8B-B14F-4D97-AF65-F5344CB8AC3E}">
        <p14:creationId xmlns:p14="http://schemas.microsoft.com/office/powerpoint/2010/main" val="2129643842"/>
      </p:ext>
    </p:extLst>
  </p:cSld>
  <p:clrMapOvr>
    <a:masterClrMapping/>
  </p:clrMapOvr>
  <mc:AlternateContent xmlns:mc="http://schemas.openxmlformats.org/markup-compatibility/2006">
    <mc:Choice xmlns:p14="http://schemas.microsoft.com/office/powerpoint/2010/main" Requires="p14">
      <p:transition spd="slow" p14:dur="2000" advTm="34635"/>
    </mc:Choice>
    <mc:Fallback>
      <p:transition spd="slow" advTm="34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5.3|8.2|7.7"/>
</p:tagLst>
</file>

<file path=ppt/tags/tag2.xml><?xml version="1.0" encoding="utf-8"?>
<p:tagLst xmlns:a="http://schemas.openxmlformats.org/drawingml/2006/main" xmlns:r="http://schemas.openxmlformats.org/officeDocument/2006/relationships" xmlns:p="http://schemas.openxmlformats.org/presentationml/2006/main">
  <p:tag name="TIMING" val="|6.8|15.8"/>
</p:tagLst>
</file>

<file path=ppt/tags/tag3.xml><?xml version="1.0" encoding="utf-8"?>
<p:tagLst xmlns:a="http://schemas.openxmlformats.org/drawingml/2006/main" xmlns:r="http://schemas.openxmlformats.org/officeDocument/2006/relationships" xmlns:p="http://schemas.openxmlformats.org/presentationml/2006/main">
  <p:tag name="TIMING" val="|2.9|20.2|12.8"/>
</p:tagLst>
</file>

<file path=ppt/tags/tag4.xml><?xml version="1.0" encoding="utf-8"?>
<p:tagLst xmlns:a="http://schemas.openxmlformats.org/drawingml/2006/main" xmlns:r="http://schemas.openxmlformats.org/officeDocument/2006/relationships" xmlns:p="http://schemas.openxmlformats.org/presentationml/2006/main">
  <p:tag name="TIMING" val="|3.9|2.3|0.5|1.5|1|11.9|10.1|4.3|6.5|5.4|7|0.5|1.8|2.7|3.1|0.7|3|0.5|2.7|5.6|1.4"/>
</p:tagLst>
</file>

<file path=ppt/tags/tag5.xml><?xml version="1.0" encoding="utf-8"?>
<p:tagLst xmlns:a="http://schemas.openxmlformats.org/drawingml/2006/main" xmlns:r="http://schemas.openxmlformats.org/officeDocument/2006/relationships" xmlns:p="http://schemas.openxmlformats.org/presentationml/2006/main">
  <p:tag name="TIMING" val="|10.5|21.4"/>
</p:tagLst>
</file>

<file path=ppt/tags/tag6.xml><?xml version="1.0" encoding="utf-8"?>
<p:tagLst xmlns:a="http://schemas.openxmlformats.org/drawingml/2006/main" xmlns:r="http://schemas.openxmlformats.org/officeDocument/2006/relationships" xmlns:p="http://schemas.openxmlformats.org/presentationml/2006/main">
  <p:tag name="TIMING" val="|10.3|8.5|3.4|6.2"/>
</p:tagLst>
</file>

<file path=ppt/tags/tag7.xml><?xml version="1.0" encoding="utf-8"?>
<p:tagLst xmlns:a="http://schemas.openxmlformats.org/drawingml/2006/main" xmlns:r="http://schemas.openxmlformats.org/officeDocument/2006/relationships" xmlns:p="http://schemas.openxmlformats.org/presentationml/2006/main">
  <p:tag name="TIMING" val="|3.1|2.2|2.1|6.3|3.2|1.9|2"/>
</p:tagLst>
</file>

<file path=ppt/tags/tag8.xml><?xml version="1.0" encoding="utf-8"?>
<p:tagLst xmlns:a="http://schemas.openxmlformats.org/drawingml/2006/main" xmlns:r="http://schemas.openxmlformats.org/officeDocument/2006/relationships" xmlns:p="http://schemas.openxmlformats.org/presentationml/2006/main">
  <p:tag name="TIMING" val="|4.5|2.7|1.4|2.5|10.3|1.1|1.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{4FF1E67B-D410-EA4A-B5AE-C8E3A8FF1583}tf10001073</Template>
  <TotalTime>11472</TotalTime>
  <Words>1840</Words>
  <Application>Microsoft Macintosh PowerPoint</Application>
  <PresentationFormat>ワイド画面</PresentationFormat>
  <Paragraphs>152</Paragraphs>
  <Slides>12</Slides>
  <Notes>12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認知行動療法3コマ漫画</vt:lpstr>
      <vt:lpstr>はじめに</vt:lpstr>
      <vt:lpstr>認知行動療法3コマ漫画とは</vt:lpstr>
      <vt:lpstr>認知行動療法とは</vt:lpstr>
      <vt:lpstr>ABC理論とは</vt:lpstr>
      <vt:lpstr>高次脳機能障害とは</vt:lpstr>
      <vt:lpstr>アプリの概要・使用手順①</vt:lpstr>
      <vt:lpstr>アプリの概要・使用手順②</vt:lpstr>
      <vt:lpstr>アプリの概要・使用手順③</vt:lpstr>
      <vt:lpstr>アプリの概要・使用手順④</vt:lpstr>
      <vt:lpstr>アプリの概要・使用手順④</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認知行動療法3コマ漫画</dc:title>
  <dc:creator>Tore Moro</dc:creator>
  <cp:lastModifiedBy>Tore Moro</cp:lastModifiedBy>
  <cp:revision>107</cp:revision>
  <dcterms:created xsi:type="dcterms:W3CDTF">2022-02-07T05:55:44Z</dcterms:created>
  <dcterms:modified xsi:type="dcterms:W3CDTF">2022-02-15T05:08:41Z</dcterms:modified>
</cp:coreProperties>
</file>