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66" r:id="rId3"/>
    <p:sldId id="259" r:id="rId4"/>
    <p:sldId id="260" r:id="rId5"/>
    <p:sldId id="262" r:id="rId6"/>
    <p:sldId id="268" r:id="rId7"/>
    <p:sldId id="267" r:id="rId8"/>
    <p:sldId id="257" r:id="rId9"/>
    <p:sldId id="256" r:id="rId10"/>
    <p:sldId id="264" r:id="rId11"/>
    <p:sldId id="265"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655" autoAdjust="0"/>
  </p:normalViewPr>
  <p:slideViewPr>
    <p:cSldViewPr snapToGrid="0">
      <p:cViewPr varScale="1">
        <p:scale>
          <a:sx n="44" d="100"/>
          <a:sy n="44" d="100"/>
        </p:scale>
        <p:origin x="15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米田 創一" userId="b008101376e81524" providerId="LiveId" clId="{B98ECF8D-788B-46A4-AC1F-0EC5E80BA99E}"/>
    <pc:docChg chg="modSld">
      <pc:chgData name="米田 創一" userId="b008101376e81524" providerId="LiveId" clId="{B98ECF8D-788B-46A4-AC1F-0EC5E80BA99E}" dt="2022-02-14T05:34:32.553" v="0" actId="115"/>
      <pc:docMkLst>
        <pc:docMk/>
      </pc:docMkLst>
      <pc:sldChg chg="modNotesTx">
        <pc:chgData name="米田 創一" userId="b008101376e81524" providerId="LiveId" clId="{B98ECF8D-788B-46A4-AC1F-0EC5E80BA99E}" dt="2022-02-14T05:34:32.553" v="0" actId="115"/>
        <pc:sldMkLst>
          <pc:docMk/>
          <pc:sldMk cId="4075113448"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7FF17-B331-431B-AA47-50C66209B3D9}" type="datetimeFigureOut">
              <a:rPr kumimoji="1" lang="ja-JP" altLang="en-US" smtClean="0"/>
              <a:t>2022/2/14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E497-0B8E-4D79-A279-FC7A56E27A85}" type="slidenum">
              <a:rPr kumimoji="1" lang="ja-JP" altLang="en-US" smtClean="0"/>
              <a:t>‹#›</a:t>
            </a:fld>
            <a:endParaRPr kumimoji="1" lang="ja-JP" altLang="en-US"/>
          </a:p>
        </p:txBody>
      </p:sp>
    </p:spTree>
    <p:extLst>
      <p:ext uri="{BB962C8B-B14F-4D97-AF65-F5344CB8AC3E}">
        <p14:creationId xmlns:p14="http://schemas.microsoft.com/office/powerpoint/2010/main" val="2751279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私は心理学者ピアジェの３つの山課題の</a:t>
            </a:r>
            <a:r>
              <a:rPr kumimoji="1" lang="en-US" altLang="ja-JP" dirty="0"/>
              <a:t>Web</a:t>
            </a:r>
            <a:r>
              <a:rPr kumimoji="1" lang="ja-JP" altLang="en-US" dirty="0"/>
              <a:t>アプリの開発を行いました。</a:t>
            </a:r>
          </a:p>
        </p:txBody>
      </p:sp>
      <p:sp>
        <p:nvSpPr>
          <p:cNvPr id="4" name="スライド番号プレースホルダー 3"/>
          <p:cNvSpPr>
            <a:spLocks noGrp="1"/>
          </p:cNvSpPr>
          <p:nvPr>
            <p:ph type="sldNum" sz="quarter" idx="5"/>
          </p:nvPr>
        </p:nvSpPr>
        <p:spPr/>
        <p:txBody>
          <a:bodyPr/>
          <a:lstStyle/>
          <a:p>
            <a:fld id="{67B6E497-0B8E-4D79-A279-FC7A56E27A85}" type="slidenum">
              <a:rPr kumimoji="1" lang="ja-JP" altLang="en-US" smtClean="0"/>
              <a:t>2</a:t>
            </a:fld>
            <a:endParaRPr kumimoji="1" lang="ja-JP" altLang="en-US"/>
          </a:p>
        </p:txBody>
      </p:sp>
    </p:spTree>
    <p:extLst>
      <p:ext uri="{BB962C8B-B14F-4D97-AF65-F5344CB8AC3E}">
        <p14:creationId xmlns:p14="http://schemas.microsoft.com/office/powerpoint/2010/main" val="251319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dirty="0">
                <a:effectLst/>
                <a:latin typeface="Times New Roman" panose="02020603050405020304" pitchFamily="18" charset="0"/>
                <a:ea typeface="ＭＳ 明朝" panose="02020609040205080304" pitchFamily="17" charset="-128"/>
                <a:cs typeface="Times New Roman" panose="02020603050405020304" pitchFamily="18" charset="0"/>
              </a:rPr>
              <a:t>　結果として三つの山課題の</a:t>
            </a:r>
            <a:r>
              <a:rPr kumimoji="1"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rPr>
              <a:t>Web</a:t>
            </a:r>
            <a:r>
              <a:rPr kumimoji="1" lang="ja-JP" altLang="en-US" sz="1800" dirty="0">
                <a:effectLst/>
                <a:latin typeface="Times New Roman" panose="02020603050405020304" pitchFamily="18" charset="0"/>
                <a:ea typeface="ＭＳ 明朝" panose="02020609040205080304" pitchFamily="17" charset="-128"/>
                <a:cs typeface="Times New Roman" panose="02020603050405020304" pitchFamily="18" charset="0"/>
              </a:rPr>
              <a:t>アプリ化を達成、課題として、逆課題の</a:t>
            </a:r>
            <a:r>
              <a:rPr kumimoji="1"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rPr>
              <a:t>Web</a:t>
            </a:r>
            <a:r>
              <a:rPr kumimoji="1" lang="ja-JP" altLang="en-US" sz="1800" dirty="0">
                <a:effectLst/>
                <a:latin typeface="Times New Roman" panose="02020603050405020304" pitchFamily="18" charset="0"/>
                <a:ea typeface="ＭＳ 明朝" panose="02020609040205080304" pitchFamily="17" charset="-128"/>
                <a:cs typeface="Times New Roman" panose="02020603050405020304" pitchFamily="18" charset="0"/>
              </a:rPr>
              <a:t>アプリ化：景色から人形の位置を予測させる課題の実装、課題のログをサーバ上に保存させる</a:t>
            </a:r>
            <a:endParaRPr kumimoji="1" lang="en-US" altLang="ja-JP" sz="1800" dirty="0">
              <a:effectLst/>
              <a:latin typeface="Times New Roman" panose="02020603050405020304" pitchFamily="18" charset="0"/>
              <a:ea typeface="ＭＳ 明朝" panose="02020609040205080304" pitchFamily="17" charset="-128"/>
              <a:cs typeface="Times New Roman" panose="02020603050405020304" pitchFamily="18" charset="0"/>
            </a:endParaRPr>
          </a:p>
          <a:p>
            <a:pPr marL="342900" lvl="0" indent="-342900" algn="just">
              <a:buFont typeface="ＭＳ 明朝" panose="02020609040205080304" pitchFamily="17" charset="-128"/>
              <a:buChar char="・"/>
            </a:pPr>
            <a:r>
              <a:rPr lang="ja-JP" altLang="ja-JP" sz="1800" kern="100" dirty="0">
                <a:effectLst/>
                <a:latin typeface="Times New Roman" panose="02020603050405020304" pitchFamily="18" charset="0"/>
                <a:ea typeface="ＭＳ 明朝" panose="02020609040205080304" pitchFamily="17" charset="-128"/>
                <a:cs typeface="Times New Roman" panose="02020603050405020304" pitchFamily="18" charset="0"/>
              </a:rPr>
              <a:t>課題遂行時間の計測機能ユーザ登録機能と分析機能</a:t>
            </a:r>
          </a:p>
          <a:p>
            <a:endParaRPr kumimoji="1" lang="ja-JP" altLang="en-US" dirty="0"/>
          </a:p>
        </p:txBody>
      </p:sp>
      <p:sp>
        <p:nvSpPr>
          <p:cNvPr id="4" name="スライド番号プレースホルダー 3"/>
          <p:cNvSpPr>
            <a:spLocks noGrp="1"/>
          </p:cNvSpPr>
          <p:nvPr>
            <p:ph type="sldNum" sz="quarter" idx="5"/>
          </p:nvPr>
        </p:nvSpPr>
        <p:spPr/>
        <p:txBody>
          <a:bodyPr/>
          <a:lstStyle/>
          <a:p>
            <a:fld id="{67B6E497-0B8E-4D79-A279-FC7A56E27A85}" type="slidenum">
              <a:rPr kumimoji="1" lang="ja-JP" altLang="en-US" smtClean="0"/>
              <a:t>11</a:t>
            </a:fld>
            <a:endParaRPr kumimoji="1" lang="ja-JP" altLang="en-US"/>
          </a:p>
        </p:txBody>
      </p:sp>
    </p:spTree>
    <p:extLst>
      <p:ext uri="{BB962C8B-B14F-4D97-AF65-F5344CB8AC3E}">
        <p14:creationId xmlns:p14="http://schemas.microsoft.com/office/powerpoint/2010/main" val="235754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発達心理学における思考の自己中心性の減少と相対的な関係の理解について説明をおこないます。</a:t>
            </a:r>
            <a:endParaRPr kumimoji="1" lang="en-US" altLang="ja-JP" dirty="0"/>
          </a:p>
          <a:p>
            <a:r>
              <a:rPr kumimoji="1" lang="ja-JP" altLang="en-US" dirty="0"/>
              <a:t>思考の自己中心性とは、物事を主観的に認識したり。一つの視点でしか認識できないことでピアジェは，相対的な関係の理解は思考の自己中心性が減少することによって促進される，その証明のために３つの山課題をおこないました。</a:t>
            </a:r>
          </a:p>
        </p:txBody>
      </p:sp>
      <p:sp>
        <p:nvSpPr>
          <p:cNvPr id="4" name="スライド番号プレースホルダー 3"/>
          <p:cNvSpPr>
            <a:spLocks noGrp="1"/>
          </p:cNvSpPr>
          <p:nvPr>
            <p:ph type="sldNum" sz="quarter" idx="5"/>
          </p:nvPr>
        </p:nvSpPr>
        <p:spPr/>
        <p:txBody>
          <a:bodyPr/>
          <a:lstStyle/>
          <a:p>
            <a:fld id="{67B6E497-0B8E-4D79-A279-FC7A56E27A85}" type="slidenum">
              <a:rPr kumimoji="1" lang="ja-JP" altLang="en-US" smtClean="0"/>
              <a:t>3</a:t>
            </a:fld>
            <a:endParaRPr kumimoji="1" lang="ja-JP" altLang="en-US"/>
          </a:p>
        </p:txBody>
      </p:sp>
    </p:spTree>
    <p:extLst>
      <p:ext uri="{BB962C8B-B14F-4D97-AF65-F5344CB8AC3E}">
        <p14:creationId xmlns:p14="http://schemas.microsoft.com/office/powerpoint/2010/main" val="359513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次に三つの山課題について説明を行います。</a:t>
            </a:r>
            <a:endParaRPr kumimoji="1" lang="en-US" altLang="ja-JP" dirty="0"/>
          </a:p>
          <a:p>
            <a:r>
              <a:rPr kumimoji="1" lang="ja-JP" altLang="en-US" dirty="0"/>
              <a:t>ピアジェは様々な角度から見ると見え方が異なるような</a:t>
            </a:r>
            <a:r>
              <a:rPr kumimoji="1" lang="en-US" altLang="ja-JP" dirty="0"/>
              <a:t>3</a:t>
            </a:r>
            <a:r>
              <a:rPr kumimoji="1" lang="ja-JP" altLang="en-US" dirty="0"/>
              <a:t>つの山の模型を作成し、山の周辺の異なる場所に人形を設置した、その後子供に人形から山を見たらどの様に見えるかを尋ねました</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7B6E497-0B8E-4D79-A279-FC7A56E27A85}" type="slidenum">
              <a:rPr kumimoji="1" lang="ja-JP" altLang="en-US" smtClean="0"/>
              <a:t>4</a:t>
            </a:fld>
            <a:endParaRPr kumimoji="1" lang="ja-JP" altLang="en-US"/>
          </a:p>
        </p:txBody>
      </p:sp>
    </p:spTree>
    <p:extLst>
      <p:ext uri="{BB962C8B-B14F-4D97-AF65-F5344CB8AC3E}">
        <p14:creationId xmlns:p14="http://schemas.microsoft.com/office/powerpoint/2010/main" val="110369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３つの山課題の結果として、</a:t>
            </a:r>
            <a:r>
              <a:rPr kumimoji="1" lang="en-US" altLang="ja-JP" dirty="0"/>
              <a:t>8</a:t>
            </a:r>
            <a:r>
              <a:rPr kumimoji="1" lang="ja-JP" altLang="en-US" dirty="0"/>
              <a:t>，</a:t>
            </a:r>
            <a:r>
              <a:rPr kumimoji="1" lang="en-US" altLang="ja-JP" dirty="0"/>
              <a:t>9</a:t>
            </a:r>
            <a:r>
              <a:rPr kumimoji="1" lang="ja-JP" altLang="en-US" dirty="0"/>
              <a:t>歳までの子供は，人形からの景色を答えられず，自分からの見えを正当だとした．</a:t>
            </a:r>
            <a:r>
              <a:rPr kumimoji="1" lang="en-US" altLang="ja-JP" dirty="0" err="1"/>
              <a:t>Piaget.J</a:t>
            </a:r>
            <a:r>
              <a:rPr kumimoji="1" lang="en-US" altLang="ja-JP" dirty="0"/>
              <a:t>.</a:t>
            </a:r>
            <a:r>
              <a:rPr kumimoji="1" lang="ja-JP" altLang="en-US" dirty="0"/>
              <a:t>は，子供の思考が自己中心的であるからだと述べている</a:t>
            </a:r>
          </a:p>
        </p:txBody>
      </p:sp>
      <p:sp>
        <p:nvSpPr>
          <p:cNvPr id="4" name="スライド番号プレースホルダー 3"/>
          <p:cNvSpPr>
            <a:spLocks noGrp="1"/>
          </p:cNvSpPr>
          <p:nvPr>
            <p:ph type="sldNum" sz="quarter" idx="5"/>
          </p:nvPr>
        </p:nvSpPr>
        <p:spPr/>
        <p:txBody>
          <a:bodyPr/>
          <a:lstStyle/>
          <a:p>
            <a:fld id="{67B6E497-0B8E-4D79-A279-FC7A56E27A85}" type="slidenum">
              <a:rPr kumimoji="1" lang="ja-JP" altLang="en-US" smtClean="0"/>
              <a:t>5</a:t>
            </a:fld>
            <a:endParaRPr kumimoji="1" lang="ja-JP" altLang="en-US"/>
          </a:p>
        </p:txBody>
      </p:sp>
    </p:spTree>
    <p:extLst>
      <p:ext uri="{BB962C8B-B14F-4D97-AF65-F5344CB8AC3E}">
        <p14:creationId xmlns:p14="http://schemas.microsoft.com/office/powerpoint/2010/main" val="54031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己中心性が減少する中で，自分の視点から離れて他者の視点を考えられるようになり，事象を客観的に第三者の立場，あるいは複数の視点から分析・認識できるようになり，そうしてはじめて，それらの視点の体系化がかのうとなり、空間認知能力が獲得される。</a:t>
            </a:r>
            <a:endParaRPr kumimoji="1" lang="en-US" altLang="ja-JP" dirty="0"/>
          </a:p>
          <a:p>
            <a:endParaRPr kumimoji="1" lang="en-US" altLang="ja-JP" u="sng" dirty="0"/>
          </a:p>
        </p:txBody>
      </p:sp>
      <p:sp>
        <p:nvSpPr>
          <p:cNvPr id="4" name="スライド番号プレースホルダー 3"/>
          <p:cNvSpPr>
            <a:spLocks noGrp="1"/>
          </p:cNvSpPr>
          <p:nvPr>
            <p:ph type="sldNum" sz="quarter" idx="5"/>
          </p:nvPr>
        </p:nvSpPr>
        <p:spPr/>
        <p:txBody>
          <a:bodyPr/>
          <a:lstStyle/>
          <a:p>
            <a:fld id="{67B6E497-0B8E-4D79-A279-FC7A56E27A85}" type="slidenum">
              <a:rPr kumimoji="1" lang="ja-JP" altLang="en-US" smtClean="0"/>
              <a:t>6</a:t>
            </a:fld>
            <a:endParaRPr kumimoji="1" lang="ja-JP" altLang="en-US"/>
          </a:p>
        </p:txBody>
      </p:sp>
    </p:spTree>
    <p:extLst>
      <p:ext uri="{BB962C8B-B14F-4D97-AF65-F5344CB8AC3E}">
        <p14:creationId xmlns:p14="http://schemas.microsoft.com/office/powerpoint/2010/main" val="64844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３つの山課題を</a:t>
            </a:r>
            <a:r>
              <a:rPr kumimoji="1" lang="en-US" altLang="ja-JP" dirty="0"/>
              <a:t>Web</a:t>
            </a:r>
            <a:r>
              <a:rPr kumimoji="1" lang="ja-JP" altLang="en-US" dirty="0"/>
              <a:t>アプリ化する目的は３つあり</a:t>
            </a:r>
            <a:endParaRPr kumimoji="1" lang="en-US" altLang="ja-JP" dirty="0"/>
          </a:p>
          <a:p>
            <a:r>
              <a:rPr kumimoji="1" lang="ja-JP" altLang="en-US" dirty="0"/>
              <a:t>まず最初に、コストの削減</a:t>
            </a:r>
            <a:r>
              <a:rPr kumimoji="1" lang="en-US" altLang="ja-JP" dirty="0"/>
              <a:t>3</a:t>
            </a:r>
            <a:r>
              <a:rPr kumimoji="1" lang="ja-JP" altLang="en-US" dirty="0"/>
              <a:t>つの山課題は、</a:t>
            </a:r>
            <a:r>
              <a:rPr kumimoji="1" lang="en-US" altLang="ja-JP" dirty="0"/>
              <a:t>1</a:t>
            </a:r>
            <a:r>
              <a:rPr kumimoji="1" lang="ja-JP" altLang="en-US" dirty="0"/>
              <a:t>メートル四方の厚紙のモデルで模型を製作する場合にコストや管理スペースが必要になる．しかし，</a:t>
            </a:r>
            <a:r>
              <a:rPr kumimoji="1" lang="en-US" altLang="ja-JP" dirty="0"/>
              <a:t>Web</a:t>
            </a:r>
            <a:r>
              <a:rPr kumimoji="1" lang="ja-JP" altLang="en-US" dirty="0"/>
              <a:t>アプリで</a:t>
            </a:r>
            <a:r>
              <a:rPr kumimoji="1" lang="en-US" altLang="ja-JP" dirty="0"/>
              <a:t>CG</a:t>
            </a:r>
            <a:r>
              <a:rPr kumimoji="1" lang="ja-JP" altLang="en-US" dirty="0"/>
              <a:t>モデルを一度作ってしまえば何度でも再利用が可能となり，管理スペース必要なくなる．</a:t>
            </a:r>
            <a:endParaRPr kumimoji="1" lang="en-US" altLang="ja-JP" dirty="0"/>
          </a:p>
          <a:p>
            <a:r>
              <a:rPr kumimoji="1" lang="ja-JP" altLang="en-US" dirty="0"/>
              <a:t>次に</a:t>
            </a:r>
            <a:r>
              <a:rPr kumimoji="1" lang="en-US" altLang="ja-JP" dirty="0"/>
              <a:t>Web</a:t>
            </a:r>
            <a:r>
              <a:rPr kumimoji="1" lang="ja-JP" altLang="en-US" dirty="0"/>
              <a:t>アプリであれば利用者のログを，瞬時にサーバ上に保管，閲覧することができるので，分析がより容易となる．</a:t>
            </a:r>
            <a:endParaRPr kumimoji="1" lang="en-US" altLang="ja-JP" dirty="0"/>
          </a:p>
          <a:p>
            <a:r>
              <a:rPr kumimoji="1" lang="ja-JP" altLang="en-US" dirty="0"/>
              <a:t>最後に</a:t>
            </a:r>
            <a:r>
              <a:rPr kumimoji="1" lang="en-US" altLang="ja-JP" dirty="0"/>
              <a:t>3</a:t>
            </a:r>
            <a:r>
              <a:rPr kumimoji="1" lang="ja-JP" altLang="en-US" dirty="0"/>
              <a:t>つの山課題では模型をその場に用意するか，利用者のもとへ模型を運搬する必要があるが．</a:t>
            </a:r>
            <a:r>
              <a:rPr kumimoji="1" lang="en-US" altLang="ja-JP" dirty="0"/>
              <a:t>Web</a:t>
            </a:r>
            <a:r>
              <a:rPr kumimoji="1" lang="ja-JP" altLang="en-US" dirty="0"/>
              <a:t>アプリ化を行えば，パソコンとネットワーク環境さえあれば課題を実践する可能となる．以上が目的となります。</a:t>
            </a:r>
          </a:p>
        </p:txBody>
      </p:sp>
      <p:sp>
        <p:nvSpPr>
          <p:cNvPr id="4" name="スライド番号プレースホルダー 3"/>
          <p:cNvSpPr>
            <a:spLocks noGrp="1"/>
          </p:cNvSpPr>
          <p:nvPr>
            <p:ph type="sldNum" sz="quarter" idx="5"/>
          </p:nvPr>
        </p:nvSpPr>
        <p:spPr/>
        <p:txBody>
          <a:bodyPr/>
          <a:lstStyle/>
          <a:p>
            <a:fld id="{67B6E497-0B8E-4D79-A279-FC7A56E27A85}" type="slidenum">
              <a:rPr kumimoji="1" lang="ja-JP" altLang="en-US" smtClean="0"/>
              <a:t>7</a:t>
            </a:fld>
            <a:endParaRPr kumimoji="1" lang="ja-JP" altLang="en-US"/>
          </a:p>
        </p:txBody>
      </p:sp>
    </p:spTree>
    <p:extLst>
      <p:ext uri="{BB962C8B-B14F-4D97-AF65-F5344CB8AC3E}">
        <p14:creationId xmlns:p14="http://schemas.microsoft.com/office/powerpoint/2010/main" val="384990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次に３つの山課題のモデル作成について説明します</a:t>
            </a:r>
            <a:endParaRPr kumimoji="1" lang="en-US" altLang="ja-JP" dirty="0"/>
          </a:p>
          <a:p>
            <a:r>
              <a:rPr kumimoji="1" lang="en-US" altLang="ja-JP" dirty="0"/>
              <a:t>3</a:t>
            </a:r>
            <a:r>
              <a:rPr kumimoji="1" lang="ja-JP" altLang="en-US" dirty="0"/>
              <a:t>つの山課題モデルは、</a:t>
            </a:r>
            <a:r>
              <a:rPr kumimoji="1" lang="en-US" altLang="ja-JP" dirty="0"/>
              <a:t>6</a:t>
            </a:r>
            <a:r>
              <a:rPr kumimoji="1" lang="ja-JP" altLang="en-US" dirty="0"/>
              <a:t>つの</a:t>
            </a:r>
            <a:r>
              <a:rPr kumimoji="1" lang="en-US" altLang="ja-JP" dirty="0"/>
              <a:t>obj</a:t>
            </a:r>
            <a:r>
              <a:rPr kumimoji="1" lang="ja-JP" altLang="en-US" dirty="0"/>
              <a:t>ファイルを使い</a:t>
            </a:r>
            <a:r>
              <a:rPr kumimoji="1" lang="en-US" altLang="ja-JP" dirty="0"/>
              <a:t>p5.js</a:t>
            </a:r>
            <a:r>
              <a:rPr kumimoji="1" lang="ja-JP" altLang="en-US" dirty="0"/>
              <a:t>で描画を行っている．山の</a:t>
            </a:r>
            <a:r>
              <a:rPr kumimoji="1" lang="en-US" altLang="ja-JP" dirty="0"/>
              <a:t>obj</a:t>
            </a:r>
            <a:r>
              <a:rPr kumimoji="1" lang="ja-JP" altLang="en-US" dirty="0"/>
              <a:t>ファイルは</a:t>
            </a:r>
            <a:r>
              <a:rPr kumimoji="1" lang="en-US" altLang="ja-JP" dirty="0"/>
              <a:t>Blender</a:t>
            </a:r>
            <a:r>
              <a:rPr kumimoji="1" lang="ja-JP" altLang="en-US" dirty="0"/>
              <a:t>で制作を行い，家，十字架，人形に関しては</a:t>
            </a:r>
            <a:r>
              <a:rPr kumimoji="1" lang="en-US" altLang="ja-JP" dirty="0"/>
              <a:t>Free3D</a:t>
            </a:r>
            <a:r>
              <a:rPr kumimoji="1" lang="ja-JP" altLang="en-US" dirty="0"/>
              <a:t>から</a:t>
            </a:r>
            <a:r>
              <a:rPr kumimoji="1" lang="en-US" altLang="ja-JP" dirty="0"/>
              <a:t>obj</a:t>
            </a:r>
            <a:r>
              <a:rPr kumimoji="1" lang="ja-JP" altLang="en-US" dirty="0"/>
              <a:t>ファイルを利用している．</a:t>
            </a:r>
          </a:p>
          <a:p>
            <a:r>
              <a:rPr kumimoji="1" lang="en-US" altLang="ja-JP" dirty="0"/>
              <a:t>P5.js</a:t>
            </a:r>
            <a:r>
              <a:rPr kumimoji="1" lang="ja-JP" altLang="en-US" dirty="0"/>
              <a:t>では</a:t>
            </a:r>
            <a:r>
              <a:rPr kumimoji="1" lang="en-US" altLang="ja-JP" dirty="0"/>
              <a:t>obj</a:t>
            </a:r>
            <a:r>
              <a:rPr kumimoji="1" lang="ja-JP" altLang="en-US" dirty="0"/>
              <a:t>ファイルの読み込みを行い，配色，モデルの配置，サイズ調整を行っています</a:t>
            </a:r>
          </a:p>
        </p:txBody>
      </p:sp>
      <p:sp>
        <p:nvSpPr>
          <p:cNvPr id="4" name="スライド番号プレースホルダー 3"/>
          <p:cNvSpPr>
            <a:spLocks noGrp="1"/>
          </p:cNvSpPr>
          <p:nvPr>
            <p:ph type="sldNum" sz="quarter" idx="5"/>
          </p:nvPr>
        </p:nvSpPr>
        <p:spPr/>
        <p:txBody>
          <a:bodyPr/>
          <a:lstStyle/>
          <a:p>
            <a:fld id="{67B6E497-0B8E-4D79-A279-FC7A56E27A85}" type="slidenum">
              <a:rPr kumimoji="1" lang="ja-JP" altLang="en-US" smtClean="0"/>
              <a:t>8</a:t>
            </a:fld>
            <a:endParaRPr kumimoji="1" lang="ja-JP" altLang="en-US"/>
          </a:p>
        </p:txBody>
      </p:sp>
    </p:spTree>
    <p:extLst>
      <p:ext uri="{BB962C8B-B14F-4D97-AF65-F5344CB8AC3E}">
        <p14:creationId xmlns:p14="http://schemas.microsoft.com/office/powerpoint/2010/main" val="388114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プリ全体の画面遷移図を図解しました。３つの山課題アプリ最初の画面では最初に，３つの山課題に対する説明や，目的の説明，模型に対する説明，アプリの操作説明を行った後．課題実施画面に遷移する．その後課題を１問目から３問目まで実施したのちに，答え合わせ画面に遷移する</a:t>
            </a:r>
          </a:p>
        </p:txBody>
      </p:sp>
      <p:sp>
        <p:nvSpPr>
          <p:cNvPr id="4" name="スライド番号プレースホルダー 3"/>
          <p:cNvSpPr>
            <a:spLocks noGrp="1"/>
          </p:cNvSpPr>
          <p:nvPr>
            <p:ph type="sldNum" sz="quarter" idx="5"/>
          </p:nvPr>
        </p:nvSpPr>
        <p:spPr/>
        <p:txBody>
          <a:bodyPr/>
          <a:lstStyle/>
          <a:p>
            <a:fld id="{67B6E497-0B8E-4D79-A279-FC7A56E27A85}" type="slidenum">
              <a:rPr kumimoji="1" lang="ja-JP" altLang="en-US" smtClean="0"/>
              <a:t>9</a:t>
            </a:fld>
            <a:endParaRPr kumimoji="1" lang="ja-JP" altLang="en-US"/>
          </a:p>
        </p:txBody>
      </p:sp>
    </p:spTree>
    <p:extLst>
      <p:ext uri="{BB962C8B-B14F-4D97-AF65-F5344CB8AC3E}">
        <p14:creationId xmlns:p14="http://schemas.microsoft.com/office/powerpoint/2010/main" val="411716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b="1" dirty="0"/>
              <a:t>３つの山課題を</a:t>
            </a:r>
            <a:r>
              <a:rPr kumimoji="1" lang="en-US" altLang="ja-JP" b="1" dirty="0"/>
              <a:t>Web</a:t>
            </a:r>
            <a:r>
              <a:rPr kumimoji="1" lang="ja-JP" altLang="en-US" b="1" dirty="0"/>
              <a:t>アプリ化することを達成</a:t>
            </a:r>
            <a:endParaRPr kumimoji="1" lang="en-US" altLang="ja-JP" b="1" dirty="0"/>
          </a:p>
          <a:p>
            <a:endParaRPr kumimoji="1" lang="en-US" altLang="ja-JP" dirty="0"/>
          </a:p>
          <a:p>
            <a:r>
              <a:rPr kumimoji="1" lang="en-US" altLang="ja-JP" dirty="0"/>
              <a:t>3</a:t>
            </a:r>
            <a:r>
              <a:rPr kumimoji="1" lang="ja-JP" altLang="en-US" dirty="0"/>
              <a:t>つの山課題を実践するための</a:t>
            </a:r>
            <a:r>
              <a:rPr lang="ja-JP" altLang="en-US" b="1" dirty="0"/>
              <a:t>コスト削減</a:t>
            </a:r>
            <a:endParaRPr lang="en-US" altLang="ja-JP" b="1" dirty="0"/>
          </a:p>
          <a:p>
            <a:endParaRPr kumimoji="1" lang="en-US" altLang="ja-JP" dirty="0"/>
          </a:p>
          <a:p>
            <a:r>
              <a:rPr kumimoji="1" lang="ja-JP" altLang="en-US" b="1" dirty="0"/>
              <a:t>どの場所でも</a:t>
            </a:r>
            <a:r>
              <a:rPr kumimoji="1" lang="ja-JP" altLang="en-US" dirty="0"/>
              <a:t>ネット環境さえあれば課題を実践可能に</a:t>
            </a:r>
            <a:endParaRPr kumimoji="1" lang="en-US" altLang="ja-JP" dirty="0"/>
          </a:p>
          <a:p>
            <a:pPr marL="0" indent="0">
              <a:buNone/>
            </a:pP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67B6E497-0B8E-4D79-A279-FC7A56E27A85}" type="slidenum">
              <a:rPr kumimoji="1" lang="ja-JP" altLang="en-US" smtClean="0"/>
              <a:t>10</a:t>
            </a:fld>
            <a:endParaRPr kumimoji="1" lang="ja-JP" altLang="en-US"/>
          </a:p>
        </p:txBody>
      </p:sp>
    </p:spTree>
    <p:extLst>
      <p:ext uri="{BB962C8B-B14F-4D97-AF65-F5344CB8AC3E}">
        <p14:creationId xmlns:p14="http://schemas.microsoft.com/office/powerpoint/2010/main" val="157123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DDF5E1-E982-44AC-B2FD-93144A00320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1BDA911-CD3C-4409-BDD1-3FCE00860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A943F42-8FBF-49B6-8A96-31CE48728D46}"/>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AF865FEC-EAE0-4A65-9504-502953ED78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3E8BA6-F820-4550-A72B-B4995CAFC2B7}"/>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157906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5DAD53-0052-4EC0-8975-89B1F43490E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CF6DEC-0A46-4B49-9ECC-820B1DCED81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ABC003-05F6-449A-B267-49BDECD15F39}"/>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AEB3C53B-8064-4135-AAC6-4A66277B96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518825-4B28-4BE1-8947-FDFD5BA3EE90}"/>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27768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E5FCF78-2EE2-4003-B1FE-5F3CFAA8618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FCCC22F-1D66-4377-A6BB-E8D08F461D3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42C86A-B3E1-43F3-A08A-D660A9862066}"/>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29C8D9DC-5651-4B97-AA35-50AE8B22EB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78CBCC-5FAA-4CC4-A964-45B15A38653A}"/>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3964998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C841F6-3237-416F-8D4E-E655C96C8BA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4F1771-B663-4DB2-8B60-3A8FCF7D638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24C827-04B8-4EA6-927F-56B3C1EE062E}"/>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21A8705F-7600-4503-9167-69AE0BE95A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1045A6-D879-4719-85B6-6DA2AB96D41A}"/>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277872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2D51DD-0E7E-4A5E-A7F5-48489D07D25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C3B577-C655-43EC-81BD-77F26CA4FE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55CB9-B7A3-4D4A-9C93-23F9F9F44D47}"/>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A1E0BCFF-52E6-48E8-AEA7-FBC950761F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BAE6F0-FD11-43AF-9D26-7DDB374CD154}"/>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2382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3C353B-A5CD-4A7E-8F75-96B0FC1D56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F68903-451B-4155-AAA6-C983DBE62D3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4B38DFF-38F8-4A4F-AA32-3D0430D92CE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DF6ECB2-CF93-47D9-A6C6-2542B59CB038}"/>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6" name="フッター プレースホルダー 5">
            <a:extLst>
              <a:ext uri="{FF2B5EF4-FFF2-40B4-BE49-F238E27FC236}">
                <a16:creationId xmlns:a16="http://schemas.microsoft.com/office/drawing/2014/main" id="{44EA5F79-DE41-4DF4-82FA-47CD4FDF10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D7A4DB-893A-4CCE-B23B-61134A12C71A}"/>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114094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E4570B-A528-4919-87AA-DC75827A37F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2F77C8-5D0D-4531-A8CD-E8B67A8DC4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D8B6C56-A21B-4D4D-883B-82CCB8D9984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FA0DAAC-3D29-4B81-BADA-918E7756D6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FEBAD55-6EF3-4036-9648-9774E4D15A7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E5F5EB6-8019-4481-8C03-D1BCFE362DDB}"/>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8" name="フッター プレースホルダー 7">
            <a:extLst>
              <a:ext uri="{FF2B5EF4-FFF2-40B4-BE49-F238E27FC236}">
                <a16:creationId xmlns:a16="http://schemas.microsoft.com/office/drawing/2014/main" id="{3F70BF67-E260-42E4-AA57-22EFC9403D6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EA1E206-D886-4590-AEBD-5088B8CD0FDD}"/>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329347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327F31-9934-4440-95C2-DAA609CDDA1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629BF42-A95F-4127-BEEF-E5D0A091817F}"/>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4" name="フッター プレースホルダー 3">
            <a:extLst>
              <a:ext uri="{FF2B5EF4-FFF2-40B4-BE49-F238E27FC236}">
                <a16:creationId xmlns:a16="http://schemas.microsoft.com/office/drawing/2014/main" id="{A9139C75-265F-4BB8-AB3A-6895183A173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3F678DE-6084-4573-A165-927B09A6493F}"/>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102110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428F372-D61E-4B33-AF34-CDE592082A64}"/>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3" name="フッター プレースホルダー 2">
            <a:extLst>
              <a:ext uri="{FF2B5EF4-FFF2-40B4-BE49-F238E27FC236}">
                <a16:creationId xmlns:a16="http://schemas.microsoft.com/office/drawing/2014/main" id="{CAECD4BF-243D-4688-9D1E-745675CB169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3E0FA1-1337-4580-839F-BE7E51328ED7}"/>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4201443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35475-3D7C-4763-8352-C3E5FFBED7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22B97B1-F476-473B-BFC9-285A2550B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D71F632-FC1F-489E-A8D1-BD46AA6CD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E278AEF-DFF0-4E22-820D-60B4067AC1AB}"/>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6" name="フッター プレースホルダー 5">
            <a:extLst>
              <a:ext uri="{FF2B5EF4-FFF2-40B4-BE49-F238E27FC236}">
                <a16:creationId xmlns:a16="http://schemas.microsoft.com/office/drawing/2014/main" id="{1BE7EA4E-209A-43F1-BD03-D872A5DA5F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96A289-115B-4705-BA4E-C5B06B130023}"/>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95912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174D5E-FBB1-489B-ADD5-8858CC4A37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D679CA6-ACFC-47DC-98A7-2A13BED22C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8F09A1E-46B4-4A86-B3B3-73554E81E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39E2C7-1257-4214-8F71-B4C7A10BC0CE}"/>
              </a:ext>
            </a:extLst>
          </p:cNvPr>
          <p:cNvSpPr>
            <a:spLocks noGrp="1"/>
          </p:cNvSpPr>
          <p:nvPr>
            <p:ph type="dt" sz="half" idx="10"/>
          </p:nvPr>
        </p:nvSpPr>
        <p:spPr/>
        <p:txBody>
          <a:bodyPr/>
          <a:lstStyle/>
          <a:p>
            <a:fld id="{CC481FB7-1A9B-45B1-B536-E7BC7DDB4296}" type="datetimeFigureOut">
              <a:rPr kumimoji="1" lang="ja-JP" altLang="en-US" smtClean="0"/>
              <a:t>2022/2/14</a:t>
            </a:fld>
            <a:endParaRPr kumimoji="1" lang="ja-JP" altLang="en-US"/>
          </a:p>
        </p:txBody>
      </p:sp>
      <p:sp>
        <p:nvSpPr>
          <p:cNvPr id="6" name="フッター プレースホルダー 5">
            <a:extLst>
              <a:ext uri="{FF2B5EF4-FFF2-40B4-BE49-F238E27FC236}">
                <a16:creationId xmlns:a16="http://schemas.microsoft.com/office/drawing/2014/main" id="{69CB0689-DBCA-45A2-86A1-8B42109C25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505E18-4A76-4304-B23E-11CE5AC41D0A}"/>
              </a:ext>
            </a:extLst>
          </p:cNvPr>
          <p:cNvSpPr>
            <a:spLocks noGrp="1"/>
          </p:cNvSpPr>
          <p:nvPr>
            <p:ph type="sldNum" sz="quarter" idx="12"/>
          </p:nvPr>
        </p:nvSpPr>
        <p:spPr/>
        <p:txBody>
          <a:body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391196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08050F3-598E-49B4-9E21-3DC9FE6C72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F5E506-3445-488D-929C-941CA95E13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3224878-8D64-4BDD-A44F-2456430CA8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81FB7-1A9B-45B1-B536-E7BC7DDB4296}" type="datetimeFigureOut">
              <a:rPr kumimoji="1" lang="ja-JP" altLang="en-US" smtClean="0"/>
              <a:t>2022/2/14</a:t>
            </a:fld>
            <a:endParaRPr kumimoji="1" lang="ja-JP" altLang="en-US"/>
          </a:p>
        </p:txBody>
      </p:sp>
      <p:sp>
        <p:nvSpPr>
          <p:cNvPr id="5" name="フッター プレースホルダー 4">
            <a:extLst>
              <a:ext uri="{FF2B5EF4-FFF2-40B4-BE49-F238E27FC236}">
                <a16:creationId xmlns:a16="http://schemas.microsoft.com/office/drawing/2014/main" id="{C346F963-19AD-4FE3-B5D2-F05E4CDAE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F72E3D2-BBFC-4EC2-AB6C-A9CA6D32A9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A1F18-BF3A-41ED-B2D8-5A06CF1A61DA}" type="slidenum">
              <a:rPr kumimoji="1" lang="ja-JP" altLang="en-US" smtClean="0"/>
              <a:t>‹#›</a:t>
            </a:fld>
            <a:endParaRPr kumimoji="1" lang="ja-JP" altLang="en-US"/>
          </a:p>
        </p:txBody>
      </p:sp>
    </p:spTree>
    <p:extLst>
      <p:ext uri="{BB962C8B-B14F-4D97-AF65-F5344CB8AC3E}">
        <p14:creationId xmlns:p14="http://schemas.microsoft.com/office/powerpoint/2010/main" val="61114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uturi.heteml.net/student/2021/yoneda/TheThreeMountainsTask/Difficulty/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hyperlink" Target="https://buturi.heteml.net/student/2021/yoneda/TheThreeMountainsTask/Difficulty/index.html" TargetMode="External"/><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3AAF90-E103-449A-A766-324E5EF5C5D2}"/>
              </a:ext>
            </a:extLst>
          </p:cNvPr>
          <p:cNvSpPr>
            <a:spLocks noGrp="1"/>
          </p:cNvSpPr>
          <p:nvPr>
            <p:ph type="ctrTitle"/>
          </p:nvPr>
        </p:nvSpPr>
        <p:spPr>
          <a:xfrm>
            <a:off x="-500743" y="411163"/>
            <a:ext cx="13193486" cy="4088266"/>
          </a:xfrm>
        </p:spPr>
        <p:txBody>
          <a:bodyPr>
            <a:normAutofit/>
          </a:bodyPr>
          <a:lstStyle/>
          <a:p>
            <a:pPr>
              <a:lnSpc>
                <a:spcPct val="150000"/>
              </a:lnSpc>
            </a:pPr>
            <a:r>
              <a:rPr lang="ja-JP" altLang="ja-JP" sz="5300" kern="100" dirty="0">
                <a:effectLst/>
                <a:latin typeface="Times New Roman" panose="02020603050405020304" pitchFamily="18" charset="0"/>
                <a:ea typeface="ＭＳ 明朝" panose="02020609040205080304" pitchFamily="17" charset="-128"/>
                <a:cs typeface="ＭＳ 明朝" panose="02020609040205080304" pitchFamily="17" charset="-128"/>
              </a:rPr>
              <a:t>発達心理学における空間認知能力テスト</a:t>
            </a:r>
            <a:br>
              <a:rPr lang="ja-JP" altLang="ja-JP" sz="5300" kern="100" dirty="0">
                <a:effectLst/>
                <a:latin typeface="Times New Roman" panose="02020603050405020304" pitchFamily="18" charset="0"/>
                <a:ea typeface="ＭＳ 明朝" panose="02020609040205080304" pitchFamily="17" charset="-128"/>
              </a:rPr>
            </a:br>
            <a:r>
              <a:rPr lang="ja-JP" altLang="ja-JP" sz="5300" kern="100" dirty="0">
                <a:effectLst/>
                <a:latin typeface="Times New Roman" panose="02020603050405020304" pitchFamily="18" charset="0"/>
                <a:ea typeface="ＭＳ 明朝" panose="02020609040205080304" pitchFamily="17" charset="-128"/>
                <a:cs typeface="ＭＳ 明朝" panose="02020609040205080304" pitchFamily="17" charset="-128"/>
              </a:rPr>
              <a:t>「</a:t>
            </a:r>
            <a:r>
              <a:rPr lang="ja-JP" altLang="ja-JP" sz="5300" kern="100" dirty="0">
                <a:effectLst/>
                <a:latin typeface="Times New Roman" panose="02020603050405020304" pitchFamily="18" charset="0"/>
                <a:ea typeface="ＭＳ 明朝" panose="02020609040205080304" pitchFamily="17" charset="-128"/>
              </a:rPr>
              <a:t>３</a:t>
            </a:r>
            <a:r>
              <a:rPr lang="ja-JP" altLang="ja-JP" sz="5300" kern="100" dirty="0">
                <a:effectLst/>
                <a:latin typeface="Times New Roman" panose="02020603050405020304" pitchFamily="18" charset="0"/>
                <a:ea typeface="ＭＳ 明朝" panose="02020609040205080304" pitchFamily="17" charset="-128"/>
                <a:cs typeface="ＭＳ 明朝" panose="02020609040205080304" pitchFamily="17" charset="-128"/>
              </a:rPr>
              <a:t>つの山課題」の</a:t>
            </a:r>
            <a:r>
              <a:rPr lang="en-US" altLang="ja-JP" sz="5300" kern="100" dirty="0">
                <a:effectLst/>
                <a:latin typeface="Times New Roman" panose="02020603050405020304" pitchFamily="18" charset="0"/>
                <a:ea typeface="ＭＳ 明朝" panose="02020609040205080304" pitchFamily="17" charset="-128"/>
              </a:rPr>
              <a:t>Web</a:t>
            </a:r>
            <a:r>
              <a:rPr lang="ja-JP" altLang="ja-JP" sz="5300" kern="100" dirty="0">
                <a:effectLst/>
                <a:latin typeface="Times New Roman" panose="02020603050405020304" pitchFamily="18" charset="0"/>
                <a:ea typeface="ＭＳ 明朝" panose="02020609040205080304" pitchFamily="17" charset="-128"/>
                <a:cs typeface="ＭＳ 明朝" panose="02020609040205080304" pitchFamily="17" charset="-128"/>
              </a:rPr>
              <a:t>アプリ開発</a:t>
            </a:r>
            <a:br>
              <a:rPr lang="ja-JP" altLang="ja-JP" sz="3600" kern="100" dirty="0">
                <a:effectLst/>
                <a:latin typeface="Times New Roman" panose="02020603050405020304" pitchFamily="18" charset="0"/>
                <a:ea typeface="ＭＳ 明朝" panose="02020609040205080304" pitchFamily="17" charset="-128"/>
              </a:rPr>
            </a:br>
            <a:endParaRPr kumimoji="1" lang="ja-JP" altLang="en-US" sz="3600" dirty="0"/>
          </a:p>
        </p:txBody>
      </p:sp>
      <p:sp>
        <p:nvSpPr>
          <p:cNvPr id="3" name="字幕 2">
            <a:extLst>
              <a:ext uri="{FF2B5EF4-FFF2-40B4-BE49-F238E27FC236}">
                <a16:creationId xmlns:a16="http://schemas.microsoft.com/office/drawing/2014/main" id="{2CE29009-DF2D-4AC2-B776-F9BC52F27C5B}"/>
              </a:ext>
            </a:extLst>
          </p:cNvPr>
          <p:cNvSpPr>
            <a:spLocks noGrp="1"/>
          </p:cNvSpPr>
          <p:nvPr>
            <p:ph type="subTitle" idx="1"/>
          </p:nvPr>
        </p:nvSpPr>
        <p:spPr>
          <a:xfrm>
            <a:off x="5181600" y="5364956"/>
            <a:ext cx="9144000" cy="1655762"/>
          </a:xfrm>
        </p:spPr>
        <p:txBody>
          <a:bodyPr/>
          <a:lstStyle/>
          <a:p>
            <a:r>
              <a:rPr lang="en-US" altLang="ja-JP" dirty="0"/>
              <a:t>	</a:t>
            </a:r>
            <a:r>
              <a:rPr lang="ja-JP" altLang="en-US" sz="3600" dirty="0"/>
              <a:t>情報物理研究室</a:t>
            </a:r>
            <a:endParaRPr lang="en-US" altLang="ja-JP" sz="3600" dirty="0"/>
          </a:p>
          <a:p>
            <a:r>
              <a:rPr kumimoji="1" lang="en-US" altLang="ja-JP" sz="3600" dirty="0"/>
              <a:t>1510990011 </a:t>
            </a:r>
            <a:r>
              <a:rPr kumimoji="1" lang="ja-JP" altLang="en-US" sz="3600" dirty="0"/>
              <a:t>米田創一</a:t>
            </a:r>
          </a:p>
        </p:txBody>
      </p:sp>
    </p:spTree>
    <p:extLst>
      <p:ext uri="{BB962C8B-B14F-4D97-AF65-F5344CB8AC3E}">
        <p14:creationId xmlns:p14="http://schemas.microsoft.com/office/powerpoint/2010/main" val="282120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5BAF63-368D-4649-B67D-7E3244473395}"/>
              </a:ext>
            </a:extLst>
          </p:cNvPr>
          <p:cNvSpPr>
            <a:spLocks noGrp="1"/>
          </p:cNvSpPr>
          <p:nvPr>
            <p:ph type="title"/>
          </p:nvPr>
        </p:nvSpPr>
        <p:spPr/>
        <p:txBody>
          <a:bodyPr/>
          <a:lstStyle/>
          <a:p>
            <a:pPr algn="ctr"/>
            <a:r>
              <a:rPr kumimoji="1" lang="ja-JP" altLang="en-US" dirty="0"/>
              <a:t>本研究のまとめ</a:t>
            </a:r>
          </a:p>
        </p:txBody>
      </p:sp>
      <p:sp>
        <p:nvSpPr>
          <p:cNvPr id="3" name="コンテンツ プレースホルダー 2">
            <a:extLst>
              <a:ext uri="{FF2B5EF4-FFF2-40B4-BE49-F238E27FC236}">
                <a16:creationId xmlns:a16="http://schemas.microsoft.com/office/drawing/2014/main" id="{FD978878-B087-43D3-97D1-7CB4EDC9BD95}"/>
              </a:ext>
            </a:extLst>
          </p:cNvPr>
          <p:cNvSpPr>
            <a:spLocks noGrp="1"/>
          </p:cNvSpPr>
          <p:nvPr>
            <p:ph idx="1"/>
          </p:nvPr>
        </p:nvSpPr>
        <p:spPr>
          <a:xfrm>
            <a:off x="1781629" y="2506662"/>
            <a:ext cx="10515600" cy="4351338"/>
          </a:xfrm>
        </p:spPr>
        <p:txBody>
          <a:bodyPr/>
          <a:lstStyle/>
          <a:p>
            <a:pPr marL="0" indent="0">
              <a:buNone/>
            </a:pPr>
            <a:endParaRPr kumimoji="1" lang="en-US" altLang="ja-JP" b="1" dirty="0"/>
          </a:p>
          <a:p>
            <a:endParaRPr kumimoji="1" lang="en-US" altLang="ja-JP" dirty="0"/>
          </a:p>
          <a:p>
            <a:r>
              <a:rPr kumimoji="1" lang="en-US" altLang="ja-JP" dirty="0"/>
              <a:t>3</a:t>
            </a:r>
            <a:r>
              <a:rPr kumimoji="1" lang="ja-JP" altLang="en-US" dirty="0"/>
              <a:t>つの山課題を実践するための</a:t>
            </a:r>
            <a:r>
              <a:rPr lang="ja-JP" altLang="en-US" b="1" dirty="0"/>
              <a:t>コスト削減</a:t>
            </a:r>
            <a:endParaRPr lang="en-US" altLang="ja-JP" b="1" dirty="0"/>
          </a:p>
          <a:p>
            <a:endParaRPr kumimoji="1" lang="en-US" altLang="ja-JP" dirty="0"/>
          </a:p>
          <a:p>
            <a:r>
              <a:rPr kumimoji="1" lang="ja-JP" altLang="en-US" b="1" dirty="0"/>
              <a:t>どの場所でも</a:t>
            </a:r>
            <a:r>
              <a:rPr kumimoji="1" lang="ja-JP" altLang="en-US" dirty="0"/>
              <a:t>ネット環境さえあれば課題を実践可能に</a:t>
            </a:r>
            <a:endParaRPr kumimoji="1" lang="en-US" altLang="ja-JP" dirty="0"/>
          </a:p>
          <a:p>
            <a:pPr marL="0" indent="0">
              <a:buNone/>
            </a:pPr>
            <a:endParaRPr kumimoji="1" lang="ja-JP" altLang="en-US" dirty="0"/>
          </a:p>
          <a:p>
            <a:endParaRPr kumimoji="1" lang="ja-JP" altLang="en-US" dirty="0"/>
          </a:p>
        </p:txBody>
      </p:sp>
      <p:sp>
        <p:nvSpPr>
          <p:cNvPr id="5" name="テキスト ボックス 4">
            <a:extLst>
              <a:ext uri="{FF2B5EF4-FFF2-40B4-BE49-F238E27FC236}">
                <a16:creationId xmlns:a16="http://schemas.microsoft.com/office/drawing/2014/main" id="{A246F2FB-96EE-478D-98F8-1FA1C24FCA59}"/>
              </a:ext>
            </a:extLst>
          </p:cNvPr>
          <p:cNvSpPr txBox="1"/>
          <p:nvPr/>
        </p:nvSpPr>
        <p:spPr>
          <a:xfrm>
            <a:off x="850604" y="1712233"/>
            <a:ext cx="10503196" cy="984885"/>
          </a:xfrm>
          <a:prstGeom prst="rect">
            <a:avLst/>
          </a:prstGeom>
          <a:noFill/>
        </p:spPr>
        <p:txBody>
          <a:bodyPr wrap="none" rtlCol="0">
            <a:spAutoFit/>
          </a:bodyPr>
          <a:lstStyle/>
          <a:p>
            <a:r>
              <a:rPr kumimoji="1" lang="ja-JP" altLang="en-US" sz="4000" b="1" dirty="0"/>
              <a:t>３つの山課題を</a:t>
            </a:r>
            <a:r>
              <a:rPr kumimoji="1" lang="en-US" altLang="ja-JP" sz="4000" b="1" dirty="0"/>
              <a:t>Web</a:t>
            </a:r>
            <a:r>
              <a:rPr kumimoji="1" lang="ja-JP" altLang="en-US" sz="4000" b="1" dirty="0"/>
              <a:t>アプリ化することを達成</a:t>
            </a:r>
            <a:endParaRPr kumimoji="1" lang="en-US" altLang="ja-JP" sz="4000" b="1" dirty="0"/>
          </a:p>
          <a:p>
            <a:endParaRPr kumimoji="1" lang="ja-JP" altLang="en-US" dirty="0"/>
          </a:p>
        </p:txBody>
      </p:sp>
    </p:spTree>
    <p:extLst>
      <p:ext uri="{BB962C8B-B14F-4D97-AF65-F5344CB8AC3E}">
        <p14:creationId xmlns:p14="http://schemas.microsoft.com/office/powerpoint/2010/main" val="127800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47A46146-CEED-46ED-B74B-7C939622E43A}"/>
              </a:ext>
            </a:extLst>
          </p:cNvPr>
          <p:cNvGraphicFramePr>
            <a:graphicFrameLocks noGrp="1"/>
          </p:cNvGraphicFramePr>
          <p:nvPr>
            <p:extLst>
              <p:ext uri="{D42A27DB-BD31-4B8C-83A1-F6EECF244321}">
                <p14:modId xmlns:p14="http://schemas.microsoft.com/office/powerpoint/2010/main" val="1949362159"/>
              </p:ext>
            </p:extLst>
          </p:nvPr>
        </p:nvGraphicFramePr>
        <p:xfrm>
          <a:off x="1211942" y="1128179"/>
          <a:ext cx="9768116" cy="5166357"/>
        </p:xfrm>
        <a:graphic>
          <a:graphicData uri="http://schemas.openxmlformats.org/drawingml/2006/table">
            <a:tbl>
              <a:tblPr firstRow="1" bandRow="1">
                <a:tableStyleId>{5C22544A-7EE6-4342-B048-85BDC9FD1C3A}</a:tableStyleId>
              </a:tblPr>
              <a:tblGrid>
                <a:gridCol w="4884058">
                  <a:extLst>
                    <a:ext uri="{9D8B030D-6E8A-4147-A177-3AD203B41FA5}">
                      <a16:colId xmlns:a16="http://schemas.microsoft.com/office/drawing/2014/main" val="586760924"/>
                    </a:ext>
                  </a:extLst>
                </a:gridCol>
                <a:gridCol w="4884058">
                  <a:extLst>
                    <a:ext uri="{9D8B030D-6E8A-4147-A177-3AD203B41FA5}">
                      <a16:colId xmlns:a16="http://schemas.microsoft.com/office/drawing/2014/main" val="1307160743"/>
                    </a:ext>
                  </a:extLst>
                </a:gridCol>
              </a:tblGrid>
              <a:tr h="0">
                <a:tc>
                  <a:txBody>
                    <a:bodyPr/>
                    <a:lstStyle/>
                    <a:p>
                      <a:pPr algn="ctr"/>
                      <a:endParaRPr kumimoji="1" lang="en-US" altLang="ja-JP" sz="1800" dirty="0"/>
                    </a:p>
                    <a:p>
                      <a:pPr algn="ctr"/>
                      <a:endParaRPr kumimoji="1" lang="en-US" altLang="ja-JP" sz="1800" dirty="0"/>
                    </a:p>
                    <a:p>
                      <a:pPr algn="ctr"/>
                      <a:r>
                        <a:rPr kumimoji="1" lang="ja-JP" altLang="en-US" sz="2400" dirty="0"/>
                        <a:t>結果</a:t>
                      </a:r>
                    </a:p>
                  </a:txBody>
                  <a:tcPr/>
                </a:tc>
                <a:tc>
                  <a:txBody>
                    <a:bodyPr/>
                    <a:lstStyle/>
                    <a:p>
                      <a:pPr marL="342900" indent="-342900">
                        <a:buFont typeface="Arial" panose="020B0604020202020204" pitchFamily="34" charset="0"/>
                        <a:buChar char="•"/>
                      </a:pPr>
                      <a:endParaRPr kumimoji="1" lang="en-US" altLang="ja-JP" sz="2400" dirty="0"/>
                    </a:p>
                    <a:p>
                      <a:pPr marL="342900" indent="-342900">
                        <a:buFont typeface="Arial" panose="020B0604020202020204" pitchFamily="34" charset="0"/>
                        <a:buChar char="•"/>
                      </a:pPr>
                      <a:r>
                        <a:rPr kumimoji="1" lang="en-US" altLang="ja-JP" sz="2400" dirty="0"/>
                        <a:t>3</a:t>
                      </a:r>
                      <a:r>
                        <a:rPr kumimoji="1" lang="ja-JP" altLang="en-US" sz="2400" dirty="0"/>
                        <a:t>つの山課題の</a:t>
                      </a:r>
                      <a:r>
                        <a:rPr kumimoji="1" lang="en-US" altLang="ja-JP" sz="2400" dirty="0"/>
                        <a:t>Web</a:t>
                      </a:r>
                      <a:r>
                        <a:rPr kumimoji="1" lang="ja-JP" altLang="en-US" sz="2400" dirty="0"/>
                        <a:t>アプリ化</a:t>
                      </a:r>
                      <a:endParaRPr kumimoji="1" lang="en-US" altLang="ja-JP" sz="2400" dirty="0"/>
                    </a:p>
                    <a:p>
                      <a:pPr marL="0" indent="0">
                        <a:buFont typeface="Arial" panose="020B0604020202020204" pitchFamily="34" charset="0"/>
                        <a:buNone/>
                      </a:pPr>
                      <a:endParaRPr kumimoji="1" lang="en-US" altLang="ja-JP" sz="2400" dirty="0"/>
                    </a:p>
                    <a:p>
                      <a:pPr marL="0" indent="0">
                        <a:buFont typeface="Arial" panose="020B0604020202020204" pitchFamily="34" charset="0"/>
                        <a:buNone/>
                      </a:pPr>
                      <a:endParaRPr kumimoji="1" lang="en-US" altLang="ja-JP" sz="2400" dirty="0"/>
                    </a:p>
                  </a:txBody>
                  <a:tcPr/>
                </a:tc>
                <a:extLst>
                  <a:ext uri="{0D108BD9-81ED-4DB2-BD59-A6C34878D82A}">
                    <a16:rowId xmlns:a16="http://schemas.microsoft.com/office/drawing/2014/main" val="210388923"/>
                  </a:ext>
                </a:extLst>
              </a:tr>
              <a:tr h="1733146">
                <a:tc>
                  <a:txBody>
                    <a:bodyPr/>
                    <a:lstStyle/>
                    <a:p>
                      <a:pPr algn="ctr"/>
                      <a:endParaRPr kumimoji="1" lang="en-US" altLang="ja-JP" dirty="0"/>
                    </a:p>
                    <a:p>
                      <a:pPr algn="ctr"/>
                      <a:endParaRPr kumimoji="1" lang="en-US" altLang="ja-JP" dirty="0"/>
                    </a:p>
                    <a:p>
                      <a:pPr algn="ctr"/>
                      <a:r>
                        <a:rPr kumimoji="1" lang="ja-JP" altLang="en-US" sz="2800" dirty="0"/>
                        <a:t>課題</a:t>
                      </a:r>
                    </a:p>
                  </a:txBody>
                  <a:tcPr/>
                </a:tc>
                <a:tc>
                  <a:txBody>
                    <a:bodyPr/>
                    <a:lstStyle/>
                    <a:p>
                      <a:pPr marL="285750" indent="-285750">
                        <a:buFont typeface="Arial" panose="020B0604020202020204" pitchFamily="34" charset="0"/>
                        <a:buChar char="•"/>
                      </a:pPr>
                      <a:r>
                        <a:rPr kumimoji="1" lang="ja-JP" altLang="en-US" sz="2400" dirty="0"/>
                        <a:t>逆課題の</a:t>
                      </a:r>
                      <a:r>
                        <a:rPr kumimoji="1" lang="en-US" altLang="ja-JP" sz="2400" dirty="0"/>
                        <a:t>Web</a:t>
                      </a:r>
                      <a:r>
                        <a:rPr kumimoji="1" lang="ja-JP" altLang="en-US" sz="2400" dirty="0"/>
                        <a:t>アプリ化：景色から人形の位置を予測させる課題の実装</a:t>
                      </a:r>
                      <a:endParaRPr kumimoji="1" lang="en-US" altLang="ja-JP" sz="2400" dirty="0"/>
                    </a:p>
                    <a:p>
                      <a:pPr marL="0" indent="0">
                        <a:buFont typeface="Arial" panose="020B0604020202020204" pitchFamily="34" charset="0"/>
                        <a:buNone/>
                      </a:pPr>
                      <a:endParaRPr kumimoji="1" lang="en-US" altLang="ja-JP" sz="2400" kern="1200" dirty="0">
                        <a:solidFill>
                          <a:schemeClr val="dk1"/>
                        </a:solidFill>
                        <a:effectLst/>
                        <a:latin typeface="+mn-lt"/>
                        <a:ea typeface="+mn-ea"/>
                        <a:cs typeface="+mn-cs"/>
                      </a:endParaRPr>
                    </a:p>
                    <a:p>
                      <a:pPr marL="285750" indent="-285750">
                        <a:buFont typeface="Arial" panose="020B0604020202020204" pitchFamily="34" charset="0"/>
                        <a:buChar char="•"/>
                      </a:pPr>
                      <a:r>
                        <a:rPr kumimoji="1" lang="ja-JP" altLang="ja-JP" sz="2400" kern="1200" dirty="0">
                          <a:solidFill>
                            <a:schemeClr val="dk1"/>
                          </a:solidFill>
                          <a:effectLst/>
                          <a:latin typeface="+mn-lt"/>
                          <a:ea typeface="+mn-ea"/>
                          <a:cs typeface="+mn-cs"/>
                        </a:rPr>
                        <a:t>課題</a:t>
                      </a:r>
                      <a:r>
                        <a:rPr kumimoji="1" lang="ja-JP" altLang="en-US" sz="2400" kern="1200" dirty="0">
                          <a:solidFill>
                            <a:schemeClr val="dk1"/>
                          </a:solidFill>
                          <a:effectLst/>
                          <a:latin typeface="+mn-lt"/>
                          <a:ea typeface="+mn-ea"/>
                          <a:cs typeface="+mn-cs"/>
                        </a:rPr>
                        <a:t>のログを</a:t>
                      </a:r>
                      <a:r>
                        <a:rPr kumimoji="1" lang="ja-JP" altLang="ja-JP" sz="2400" kern="1200" dirty="0">
                          <a:solidFill>
                            <a:schemeClr val="dk1"/>
                          </a:solidFill>
                          <a:effectLst/>
                          <a:latin typeface="+mn-lt"/>
                          <a:ea typeface="+mn-ea"/>
                          <a:cs typeface="+mn-cs"/>
                        </a:rPr>
                        <a:t>サーバ上</a:t>
                      </a:r>
                      <a:r>
                        <a:rPr kumimoji="1" lang="ja-JP" altLang="en-US" sz="2400" kern="1200" dirty="0">
                          <a:solidFill>
                            <a:schemeClr val="dk1"/>
                          </a:solidFill>
                          <a:effectLst/>
                          <a:latin typeface="+mn-lt"/>
                          <a:ea typeface="+mn-ea"/>
                          <a:cs typeface="+mn-cs"/>
                        </a:rPr>
                        <a:t>に</a:t>
                      </a:r>
                      <a:r>
                        <a:rPr kumimoji="1" lang="ja-JP" altLang="ja-JP" sz="2400" kern="1200" dirty="0">
                          <a:solidFill>
                            <a:schemeClr val="dk1"/>
                          </a:solidFill>
                          <a:effectLst/>
                          <a:latin typeface="+mn-lt"/>
                          <a:ea typeface="+mn-ea"/>
                          <a:cs typeface="+mn-cs"/>
                        </a:rPr>
                        <a:t>保</a:t>
                      </a:r>
                      <a:r>
                        <a:rPr kumimoji="1" lang="ja-JP" altLang="en-US" sz="2400" kern="1200" dirty="0">
                          <a:solidFill>
                            <a:schemeClr val="dk1"/>
                          </a:solidFill>
                          <a:effectLst/>
                          <a:latin typeface="+mn-lt"/>
                          <a:ea typeface="+mn-ea"/>
                          <a:cs typeface="+mn-cs"/>
                        </a:rPr>
                        <a:t>存</a:t>
                      </a:r>
                      <a:r>
                        <a:rPr kumimoji="1" lang="ja-JP" altLang="ja-JP" sz="2400" kern="1200" dirty="0">
                          <a:solidFill>
                            <a:schemeClr val="dk1"/>
                          </a:solidFill>
                          <a:effectLst/>
                          <a:latin typeface="+mn-lt"/>
                          <a:ea typeface="+mn-ea"/>
                          <a:cs typeface="+mn-cs"/>
                        </a:rPr>
                        <a:t>させる</a:t>
                      </a:r>
                      <a:endParaRPr kumimoji="1" lang="ja-JP" altLang="en-US" sz="2400" dirty="0"/>
                    </a:p>
                  </a:txBody>
                  <a:tcPr/>
                </a:tc>
                <a:extLst>
                  <a:ext uri="{0D108BD9-81ED-4DB2-BD59-A6C34878D82A}">
                    <a16:rowId xmlns:a16="http://schemas.microsoft.com/office/drawing/2014/main" val="575228547"/>
                  </a:ext>
                </a:extLst>
              </a:tr>
              <a:tr h="1325877">
                <a:tc>
                  <a:txBody>
                    <a:bodyPr/>
                    <a:lstStyle/>
                    <a:p>
                      <a:pPr algn="ctr"/>
                      <a:endParaRPr kumimoji="1" lang="en-US" altLang="ja-JP" dirty="0"/>
                    </a:p>
                    <a:p>
                      <a:pPr algn="ctr"/>
                      <a:r>
                        <a:rPr kumimoji="1" lang="ja-JP" altLang="en-US" sz="2800" dirty="0"/>
                        <a:t>展望</a:t>
                      </a:r>
                    </a:p>
                  </a:txBody>
                  <a:tcPr/>
                </a:tc>
                <a:tc>
                  <a:txBody>
                    <a:bodyPr/>
                    <a:lstStyle/>
                    <a:p>
                      <a:pPr marL="0" indent="0">
                        <a:buFont typeface="Arial" panose="020B0604020202020204" pitchFamily="34" charset="0"/>
                        <a:buNone/>
                      </a:pPr>
                      <a:r>
                        <a:rPr kumimoji="1" lang="ja-JP" altLang="en-US" sz="2400" dirty="0">
                          <a:solidFill>
                            <a:srgbClr val="FF0000"/>
                          </a:solidFill>
                        </a:rPr>
                        <a:t>課題遂行時間の計測機能</a:t>
                      </a:r>
                      <a:endParaRPr kumimoji="1" lang="en-US" altLang="ja-JP" sz="2400" dirty="0">
                        <a:solidFill>
                          <a:srgbClr val="FF0000"/>
                        </a:solidFill>
                      </a:endParaRPr>
                    </a:p>
                    <a:p>
                      <a:pPr marL="0" indent="0">
                        <a:buFont typeface="Arial" panose="020B0604020202020204" pitchFamily="34" charset="0"/>
                        <a:buNone/>
                      </a:pPr>
                      <a:r>
                        <a:rPr kumimoji="1" lang="ja-JP" altLang="en-US" sz="2400" dirty="0">
                          <a:solidFill>
                            <a:srgbClr val="FF0000"/>
                          </a:solidFill>
                        </a:rPr>
                        <a:t>ユーザ登録機能</a:t>
                      </a:r>
                      <a:endParaRPr kumimoji="1" lang="en-US" altLang="ja-JP" sz="2400" dirty="0">
                        <a:solidFill>
                          <a:srgbClr val="FF0000"/>
                        </a:solidFill>
                      </a:endParaRPr>
                    </a:p>
                    <a:p>
                      <a:pPr marL="0" indent="0">
                        <a:buFont typeface="Arial" panose="020B0604020202020204" pitchFamily="34" charset="0"/>
                        <a:buNone/>
                      </a:pPr>
                      <a:r>
                        <a:rPr kumimoji="1" lang="ja-JP" altLang="en-US" sz="2400" dirty="0">
                          <a:solidFill>
                            <a:srgbClr val="FF0000"/>
                          </a:solidFill>
                        </a:rPr>
                        <a:t>分析機能</a:t>
                      </a:r>
                    </a:p>
                  </a:txBody>
                  <a:tcPr/>
                </a:tc>
                <a:extLst>
                  <a:ext uri="{0D108BD9-81ED-4DB2-BD59-A6C34878D82A}">
                    <a16:rowId xmlns:a16="http://schemas.microsoft.com/office/drawing/2014/main" val="1709743724"/>
                  </a:ext>
                </a:extLst>
              </a:tr>
            </a:tbl>
          </a:graphicData>
        </a:graphic>
      </p:graphicFrame>
      <p:sp>
        <p:nvSpPr>
          <p:cNvPr id="6" name="テキスト ボックス 5">
            <a:extLst>
              <a:ext uri="{FF2B5EF4-FFF2-40B4-BE49-F238E27FC236}">
                <a16:creationId xmlns:a16="http://schemas.microsoft.com/office/drawing/2014/main" id="{2513DBCC-4EB1-496F-91BF-0F2B8D276A05}"/>
              </a:ext>
            </a:extLst>
          </p:cNvPr>
          <p:cNvSpPr txBox="1"/>
          <p:nvPr/>
        </p:nvSpPr>
        <p:spPr>
          <a:xfrm>
            <a:off x="8708571" y="297182"/>
            <a:ext cx="6589486" cy="830997"/>
          </a:xfrm>
          <a:prstGeom prst="rect">
            <a:avLst/>
          </a:prstGeom>
          <a:noFill/>
        </p:spPr>
        <p:txBody>
          <a:bodyPr wrap="square">
            <a:spAutoFit/>
          </a:bodyPr>
          <a:lstStyle/>
          <a:p>
            <a:r>
              <a:rPr lang="ja-JP" altLang="en-US" sz="2400" b="1" dirty="0"/>
              <a:t>情報物理研究室</a:t>
            </a:r>
            <a:endParaRPr lang="en-US" altLang="ja-JP" sz="2400" b="1" dirty="0"/>
          </a:p>
          <a:p>
            <a:r>
              <a:rPr kumimoji="1" lang="en-US" altLang="ja-JP" sz="2400" b="1" dirty="0"/>
              <a:t>1510990011 </a:t>
            </a:r>
            <a:r>
              <a:rPr kumimoji="1" lang="ja-JP" altLang="en-US" sz="2400" b="1" dirty="0"/>
              <a:t>米田創一</a:t>
            </a:r>
          </a:p>
        </p:txBody>
      </p:sp>
      <p:sp>
        <p:nvSpPr>
          <p:cNvPr id="7" name="タイトル 1">
            <a:extLst>
              <a:ext uri="{FF2B5EF4-FFF2-40B4-BE49-F238E27FC236}">
                <a16:creationId xmlns:a16="http://schemas.microsoft.com/office/drawing/2014/main" id="{3C583CF4-3289-40E4-A411-92F43739FB84}"/>
              </a:ext>
            </a:extLst>
          </p:cNvPr>
          <p:cNvSpPr txBox="1">
            <a:spLocks/>
          </p:cNvSpPr>
          <p:nvPr/>
        </p:nvSpPr>
        <p:spPr>
          <a:xfrm>
            <a:off x="1901371" y="-145143"/>
            <a:ext cx="7663543" cy="204651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70000"/>
              </a:lnSpc>
            </a:pPr>
            <a:r>
              <a:rPr lang="ja-JP" altLang="ja-JP" sz="3600" b="1" kern="100" dirty="0">
                <a:ea typeface="ＭＳ 明朝" panose="02020609040205080304" pitchFamily="17" charset="-128"/>
                <a:cs typeface="ＭＳ 明朝" panose="02020609040205080304" pitchFamily="17" charset="-128"/>
              </a:rPr>
              <a:t>発達心理学における空間認知能力テスト</a:t>
            </a:r>
            <a:br>
              <a:rPr lang="ja-JP" altLang="ja-JP" sz="3600" b="1" kern="100" dirty="0">
                <a:ea typeface="ＭＳ 明朝" panose="02020609040205080304" pitchFamily="17" charset="-128"/>
              </a:rPr>
            </a:br>
            <a:r>
              <a:rPr lang="ja-JP" altLang="ja-JP" sz="3600" b="1" kern="100" dirty="0">
                <a:ea typeface="ＭＳ 明朝" panose="02020609040205080304" pitchFamily="17" charset="-128"/>
                <a:cs typeface="ＭＳ 明朝" panose="02020609040205080304" pitchFamily="17" charset="-128"/>
              </a:rPr>
              <a:t>「</a:t>
            </a:r>
            <a:r>
              <a:rPr lang="ja-JP" altLang="ja-JP" sz="3600" b="1" kern="100" dirty="0">
                <a:ea typeface="ＭＳ 明朝" panose="02020609040205080304" pitchFamily="17" charset="-128"/>
              </a:rPr>
              <a:t>３</a:t>
            </a:r>
            <a:r>
              <a:rPr lang="ja-JP" altLang="ja-JP" sz="3600" b="1" kern="100" dirty="0">
                <a:ea typeface="ＭＳ 明朝" panose="02020609040205080304" pitchFamily="17" charset="-128"/>
                <a:cs typeface="ＭＳ 明朝" panose="02020609040205080304" pitchFamily="17" charset="-128"/>
              </a:rPr>
              <a:t>つの山課題」の</a:t>
            </a:r>
            <a:r>
              <a:rPr lang="en-US" altLang="ja-JP" sz="3600" b="1" kern="100" dirty="0">
                <a:ea typeface="ＭＳ 明朝" panose="02020609040205080304" pitchFamily="17" charset="-128"/>
              </a:rPr>
              <a:t>Web</a:t>
            </a:r>
            <a:r>
              <a:rPr lang="ja-JP" altLang="ja-JP" sz="3600" b="1" kern="100" dirty="0">
                <a:ea typeface="ＭＳ 明朝" panose="02020609040205080304" pitchFamily="17" charset="-128"/>
                <a:cs typeface="ＭＳ 明朝" panose="02020609040205080304" pitchFamily="17" charset="-128"/>
              </a:rPr>
              <a:t>アプリ開発</a:t>
            </a:r>
            <a:br>
              <a:rPr lang="ja-JP" altLang="ja-JP" sz="3600" b="1" kern="100" dirty="0">
                <a:ea typeface="ＭＳ 明朝" panose="02020609040205080304" pitchFamily="17" charset="-128"/>
              </a:rPr>
            </a:br>
            <a:endParaRPr lang="ja-JP" altLang="en-US" sz="3600" b="1" dirty="0"/>
          </a:p>
        </p:txBody>
      </p:sp>
      <p:sp>
        <p:nvSpPr>
          <p:cNvPr id="2" name="テキスト ボックス 1">
            <a:extLst>
              <a:ext uri="{FF2B5EF4-FFF2-40B4-BE49-F238E27FC236}">
                <a16:creationId xmlns:a16="http://schemas.microsoft.com/office/drawing/2014/main" id="{1B7F386B-C590-4DB6-AA4C-446685F5F375}"/>
              </a:ext>
            </a:extLst>
          </p:cNvPr>
          <p:cNvSpPr txBox="1"/>
          <p:nvPr/>
        </p:nvSpPr>
        <p:spPr>
          <a:xfrm>
            <a:off x="4726073" y="6488668"/>
            <a:ext cx="2739853" cy="369332"/>
          </a:xfrm>
          <a:prstGeom prst="rect">
            <a:avLst/>
          </a:prstGeom>
          <a:noFill/>
        </p:spPr>
        <p:txBody>
          <a:bodyPr wrap="none" rtlCol="0">
            <a:spAutoFit/>
          </a:bodyPr>
          <a:lstStyle/>
          <a:p>
            <a:r>
              <a:rPr kumimoji="1" lang="ja-JP" altLang="en-US" dirty="0"/>
              <a:t>３つの山課題</a:t>
            </a:r>
            <a:r>
              <a:rPr kumimoji="1" lang="en-US" altLang="ja-JP" dirty="0"/>
              <a:t>Web</a:t>
            </a:r>
            <a:r>
              <a:rPr kumimoji="1" lang="ja-JP" altLang="en-US" dirty="0">
                <a:hlinkClick r:id="rId3"/>
              </a:rPr>
              <a:t>アプリ</a:t>
            </a:r>
            <a:endParaRPr kumimoji="1" lang="ja-JP" altLang="en-US" dirty="0"/>
          </a:p>
        </p:txBody>
      </p:sp>
    </p:spTree>
    <p:extLst>
      <p:ext uri="{BB962C8B-B14F-4D97-AF65-F5344CB8AC3E}">
        <p14:creationId xmlns:p14="http://schemas.microsoft.com/office/powerpoint/2010/main" val="348933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descr="グラフィカル ユーザー インターフェイス, Web サイト&#10;&#10;自動的に生成された説明">
            <a:extLst>
              <a:ext uri="{FF2B5EF4-FFF2-40B4-BE49-F238E27FC236}">
                <a16:creationId xmlns:a16="http://schemas.microsoft.com/office/drawing/2014/main" id="{4298A9A9-75EA-42C6-A425-A3859FD49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969" y="1862619"/>
            <a:ext cx="8679543" cy="4882241"/>
          </a:xfrm>
          <a:prstGeom prst="rect">
            <a:avLst/>
          </a:prstGeom>
        </p:spPr>
      </p:pic>
      <p:sp>
        <p:nvSpPr>
          <p:cNvPr id="8" name="テキスト ボックス 7">
            <a:extLst>
              <a:ext uri="{FF2B5EF4-FFF2-40B4-BE49-F238E27FC236}">
                <a16:creationId xmlns:a16="http://schemas.microsoft.com/office/drawing/2014/main" id="{3ABB6E87-FB2E-44E6-8683-F5AA82F50DB1}"/>
              </a:ext>
            </a:extLst>
          </p:cNvPr>
          <p:cNvSpPr txBox="1"/>
          <p:nvPr/>
        </p:nvSpPr>
        <p:spPr>
          <a:xfrm>
            <a:off x="2559046" y="-1829379"/>
            <a:ext cx="8123466" cy="3691998"/>
          </a:xfrm>
          <a:prstGeom prst="rect">
            <a:avLst/>
          </a:prstGeom>
        </p:spPr>
        <p:txBody>
          <a:bodyPr vert="horz" lIns="91440" tIns="45720" rIns="91440" bIns="45720" rtlCol="0" anchor="b">
            <a:normAutofit/>
          </a:bodyPr>
          <a:lstStyle/>
          <a:p>
            <a:pPr algn="ctr">
              <a:lnSpc>
                <a:spcPct val="150000"/>
              </a:lnSpc>
              <a:spcBef>
                <a:spcPct val="0"/>
              </a:spcBef>
              <a:spcAft>
                <a:spcPts val="600"/>
              </a:spcAft>
            </a:pPr>
            <a:r>
              <a:rPr kumimoji="1" lang="ja-JP" altLang="en-US" sz="4000" dirty="0"/>
              <a:t>心理学者</a:t>
            </a:r>
            <a:r>
              <a:rPr kumimoji="1" lang="en-US" altLang="ja-JP" sz="4000" dirty="0" err="1"/>
              <a:t>Piaget.J</a:t>
            </a:r>
            <a:r>
              <a:rPr kumimoji="1" lang="en-US" altLang="ja-JP" sz="4000" dirty="0"/>
              <a:t>.</a:t>
            </a:r>
            <a:r>
              <a:rPr kumimoji="1" lang="ja-JP" altLang="en-US" sz="4000" dirty="0"/>
              <a:t>の</a:t>
            </a:r>
            <a:endParaRPr kumimoji="1" lang="en-US" altLang="ja-JP" sz="4000" dirty="0"/>
          </a:p>
          <a:p>
            <a:pPr algn="ctr">
              <a:lnSpc>
                <a:spcPct val="150000"/>
              </a:lnSpc>
              <a:spcBef>
                <a:spcPct val="0"/>
              </a:spcBef>
              <a:spcAft>
                <a:spcPts val="600"/>
              </a:spcAft>
            </a:pPr>
            <a:r>
              <a:rPr kumimoji="1" lang="ja-JP" altLang="en-US" sz="4000" b="1" kern="1200" dirty="0">
                <a:solidFill>
                  <a:schemeClr val="tx1"/>
                </a:solidFill>
                <a:latin typeface="+mj-lt"/>
                <a:ea typeface="+mj-ea"/>
                <a:cs typeface="+mj-cs"/>
              </a:rPr>
              <a:t>３つの山課題</a:t>
            </a:r>
            <a:r>
              <a:rPr kumimoji="1" lang="en-US" altLang="ja-JP" sz="4000" b="1" kern="1200" dirty="0">
                <a:solidFill>
                  <a:schemeClr val="tx1"/>
                </a:solidFill>
                <a:latin typeface="+mj-lt"/>
                <a:ea typeface="+mj-ea"/>
                <a:cs typeface="+mj-cs"/>
              </a:rPr>
              <a:t>Web</a:t>
            </a:r>
            <a:r>
              <a:rPr kumimoji="1" lang="ja-JP" altLang="en-US" sz="4000" b="1" kern="1200" dirty="0">
                <a:solidFill>
                  <a:schemeClr val="tx1"/>
                </a:solidFill>
                <a:latin typeface="+mj-lt"/>
                <a:ea typeface="+mj-ea"/>
                <a:cs typeface="+mj-cs"/>
              </a:rPr>
              <a:t>アプリ</a:t>
            </a:r>
          </a:p>
        </p:txBody>
      </p:sp>
    </p:spTree>
    <p:extLst>
      <p:ext uri="{BB962C8B-B14F-4D97-AF65-F5344CB8AC3E}">
        <p14:creationId xmlns:p14="http://schemas.microsoft.com/office/powerpoint/2010/main" val="407370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6A03C65B-FB48-48A2-8824-22CCF673BDC4}"/>
              </a:ext>
            </a:extLst>
          </p:cNvPr>
          <p:cNvSpPr/>
          <p:nvPr/>
        </p:nvSpPr>
        <p:spPr>
          <a:xfrm>
            <a:off x="4262606" y="3049403"/>
            <a:ext cx="2790414" cy="1504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思考の自己中心性</a:t>
            </a:r>
          </a:p>
        </p:txBody>
      </p:sp>
      <p:sp>
        <p:nvSpPr>
          <p:cNvPr id="14" name="四角形: 角を丸くする 13">
            <a:extLst>
              <a:ext uri="{FF2B5EF4-FFF2-40B4-BE49-F238E27FC236}">
                <a16:creationId xmlns:a16="http://schemas.microsoft.com/office/drawing/2014/main" id="{0FAEC0FE-7C21-461D-AC57-C959BA416D09}"/>
              </a:ext>
            </a:extLst>
          </p:cNvPr>
          <p:cNvSpPr/>
          <p:nvPr/>
        </p:nvSpPr>
        <p:spPr>
          <a:xfrm>
            <a:off x="3553721" y="2597416"/>
            <a:ext cx="4454959" cy="2778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思考の自己中心性</a:t>
            </a:r>
          </a:p>
        </p:txBody>
      </p:sp>
      <p:sp>
        <p:nvSpPr>
          <p:cNvPr id="2" name="タイトル 1">
            <a:extLst>
              <a:ext uri="{FF2B5EF4-FFF2-40B4-BE49-F238E27FC236}">
                <a16:creationId xmlns:a16="http://schemas.microsoft.com/office/drawing/2014/main" id="{A854449A-F186-4611-9CAE-393CBE4363CD}"/>
              </a:ext>
            </a:extLst>
          </p:cNvPr>
          <p:cNvSpPr>
            <a:spLocks noGrp="1"/>
          </p:cNvSpPr>
          <p:nvPr>
            <p:ph type="title"/>
          </p:nvPr>
        </p:nvSpPr>
        <p:spPr>
          <a:xfrm>
            <a:off x="826896" y="723387"/>
            <a:ext cx="6586491" cy="1286160"/>
          </a:xfrm>
        </p:spPr>
        <p:txBody>
          <a:bodyPr vert="horz" lIns="91440" tIns="45720" rIns="91440" bIns="45720" rtlCol="0" anchor="b">
            <a:normAutofit fontScale="90000"/>
          </a:bodyPr>
          <a:lstStyle/>
          <a:p>
            <a:pPr>
              <a:lnSpc>
                <a:spcPct val="150000"/>
              </a:lnSpc>
            </a:pPr>
            <a:r>
              <a:rPr kumimoji="1" lang="ja-JP" altLang="en-US" sz="3100" dirty="0"/>
              <a:t>発達心理学における</a:t>
            </a:r>
            <a:br>
              <a:rPr kumimoji="1" lang="en-US" altLang="ja-JP" sz="3100" dirty="0"/>
            </a:br>
            <a:r>
              <a:rPr kumimoji="1" lang="ja-JP" altLang="en-US" sz="3100" b="1" dirty="0"/>
              <a:t>思考の自己中心性</a:t>
            </a:r>
            <a:r>
              <a:rPr kumimoji="1" lang="ja-JP" altLang="en-US" sz="3100" dirty="0"/>
              <a:t>の減少と</a:t>
            </a:r>
            <a:br>
              <a:rPr kumimoji="1" lang="en-US" altLang="ja-JP" sz="3100" dirty="0"/>
            </a:br>
            <a:r>
              <a:rPr lang="ja-JP" altLang="en-US" sz="3100" b="1" dirty="0"/>
              <a:t>相対的な関係の理解</a:t>
            </a:r>
            <a:endParaRPr kumimoji="1" lang="ja-JP" altLang="en-US" sz="3100" b="1" dirty="0"/>
          </a:p>
        </p:txBody>
      </p:sp>
      <p:pic>
        <p:nvPicPr>
          <p:cNvPr id="5" name="コンテンツ プレースホルダー 4" descr="スーツを着た男性の白黒写真&#10;&#10;自動的に生成された説明">
            <a:extLst>
              <a:ext uri="{FF2B5EF4-FFF2-40B4-BE49-F238E27FC236}">
                <a16:creationId xmlns:a16="http://schemas.microsoft.com/office/drawing/2014/main" id="{D59CD7F8-C3E1-4CD9-B01C-E4A1349211D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11606"/>
          <a:stretch/>
        </p:blipFill>
        <p:spPr>
          <a:xfrm>
            <a:off x="8161164" y="0"/>
            <a:ext cx="4030835" cy="5963327"/>
          </a:xfrm>
          <a:prstGeom prst="rect">
            <a:avLst/>
          </a:prstGeom>
          <a:effectLst/>
        </p:spPr>
      </p:pic>
      <p:sp>
        <p:nvSpPr>
          <p:cNvPr id="4" name="楕円 3">
            <a:extLst>
              <a:ext uri="{FF2B5EF4-FFF2-40B4-BE49-F238E27FC236}">
                <a16:creationId xmlns:a16="http://schemas.microsoft.com/office/drawing/2014/main" id="{BB0AD537-FD25-4B6E-ADB9-180C7003B88C}"/>
              </a:ext>
            </a:extLst>
          </p:cNvPr>
          <p:cNvSpPr/>
          <p:nvPr/>
        </p:nvSpPr>
        <p:spPr>
          <a:xfrm>
            <a:off x="185304" y="3482567"/>
            <a:ext cx="2724946" cy="63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相対的な関係</a:t>
            </a:r>
            <a:endParaRPr lang="en-US" altLang="ja-JP" dirty="0"/>
          </a:p>
          <a:p>
            <a:pPr algn="ctr"/>
            <a:r>
              <a:rPr lang="ja-JP" altLang="en-US" dirty="0"/>
              <a:t>の理解</a:t>
            </a:r>
            <a:endParaRPr kumimoji="1" lang="ja-JP" altLang="en-US" dirty="0"/>
          </a:p>
        </p:txBody>
      </p:sp>
      <p:sp>
        <p:nvSpPr>
          <p:cNvPr id="7" name="テキスト ボックス 6">
            <a:extLst>
              <a:ext uri="{FF2B5EF4-FFF2-40B4-BE49-F238E27FC236}">
                <a16:creationId xmlns:a16="http://schemas.microsoft.com/office/drawing/2014/main" id="{860B6F4C-6404-4415-BB84-7A6A8665E30D}"/>
              </a:ext>
            </a:extLst>
          </p:cNvPr>
          <p:cNvSpPr txBox="1"/>
          <p:nvPr/>
        </p:nvSpPr>
        <p:spPr>
          <a:xfrm>
            <a:off x="8756161" y="6207042"/>
            <a:ext cx="2840842" cy="646331"/>
          </a:xfrm>
          <a:prstGeom prst="rect">
            <a:avLst/>
          </a:prstGeom>
          <a:noFill/>
        </p:spPr>
        <p:txBody>
          <a:bodyPr wrap="none" rtlCol="0">
            <a:spAutoFit/>
          </a:bodyPr>
          <a:lstStyle/>
          <a:p>
            <a:r>
              <a:rPr kumimoji="1" lang="en-US" altLang="ja-JP" dirty="0"/>
              <a:t>Jean Piaget,(1896~1980)</a:t>
            </a:r>
          </a:p>
          <a:p>
            <a:r>
              <a:rPr lang="en-US" altLang="ja-JP" dirty="0"/>
              <a:t>Wikipedia</a:t>
            </a:r>
            <a:r>
              <a:rPr lang="ja-JP" altLang="en-US" dirty="0"/>
              <a:t>より抜粋</a:t>
            </a:r>
            <a:endParaRPr kumimoji="1" lang="ja-JP" altLang="en-US" dirty="0"/>
          </a:p>
        </p:txBody>
      </p:sp>
      <p:sp>
        <p:nvSpPr>
          <p:cNvPr id="9" name="楕円 8">
            <a:extLst>
              <a:ext uri="{FF2B5EF4-FFF2-40B4-BE49-F238E27FC236}">
                <a16:creationId xmlns:a16="http://schemas.microsoft.com/office/drawing/2014/main" id="{6676B494-D789-4DE9-A494-6EBB2410BC62}"/>
              </a:ext>
            </a:extLst>
          </p:cNvPr>
          <p:cNvSpPr/>
          <p:nvPr/>
        </p:nvSpPr>
        <p:spPr>
          <a:xfrm>
            <a:off x="6294572" y="4650179"/>
            <a:ext cx="1417805" cy="131314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一つの視点</a:t>
            </a:r>
          </a:p>
        </p:txBody>
      </p:sp>
      <p:sp>
        <p:nvSpPr>
          <p:cNvPr id="15" name="楕円 14">
            <a:extLst>
              <a:ext uri="{FF2B5EF4-FFF2-40B4-BE49-F238E27FC236}">
                <a16:creationId xmlns:a16="http://schemas.microsoft.com/office/drawing/2014/main" id="{E0713B97-F0E7-4FF5-AFFF-9C5F65A748EE}"/>
              </a:ext>
            </a:extLst>
          </p:cNvPr>
          <p:cNvSpPr/>
          <p:nvPr/>
        </p:nvSpPr>
        <p:spPr>
          <a:xfrm>
            <a:off x="3726454" y="4650178"/>
            <a:ext cx="1457843" cy="13131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主観的な認識</a:t>
            </a:r>
          </a:p>
        </p:txBody>
      </p:sp>
      <p:sp>
        <p:nvSpPr>
          <p:cNvPr id="19" name="楕円 18">
            <a:extLst>
              <a:ext uri="{FF2B5EF4-FFF2-40B4-BE49-F238E27FC236}">
                <a16:creationId xmlns:a16="http://schemas.microsoft.com/office/drawing/2014/main" id="{BEC68EE9-24E2-421D-B0A3-704A9C035173}"/>
              </a:ext>
            </a:extLst>
          </p:cNvPr>
          <p:cNvSpPr/>
          <p:nvPr/>
        </p:nvSpPr>
        <p:spPr>
          <a:xfrm>
            <a:off x="38708" y="2292676"/>
            <a:ext cx="3438771" cy="3387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t>相対的な</a:t>
            </a:r>
            <a:endParaRPr kumimoji="1" lang="en-US" altLang="ja-JP" sz="3200" b="1" dirty="0"/>
          </a:p>
          <a:p>
            <a:pPr algn="ctr"/>
            <a:r>
              <a:rPr kumimoji="1" lang="ja-JP" altLang="en-US" sz="3200" b="1" dirty="0"/>
              <a:t>関係の理解</a:t>
            </a:r>
          </a:p>
        </p:txBody>
      </p:sp>
    </p:spTree>
    <p:extLst>
      <p:ext uri="{BB962C8B-B14F-4D97-AF65-F5344CB8AC3E}">
        <p14:creationId xmlns:p14="http://schemas.microsoft.com/office/powerpoint/2010/main" val="346866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9" grpId="1" animBg="1"/>
      <p:bldP spid="15" grpId="0" animBg="1"/>
      <p:bldP spid="15" grpId="1"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15CB701-5E76-4194-AC8F-B7A4DD4344C6}"/>
              </a:ext>
            </a:extLst>
          </p:cNvPr>
          <p:cNvPicPr>
            <a:picLocks noChangeAspect="1"/>
          </p:cNvPicPr>
          <p:nvPr/>
        </p:nvPicPr>
        <p:blipFill>
          <a:blip r:embed="rId3"/>
          <a:stretch>
            <a:fillRect/>
          </a:stretch>
        </p:blipFill>
        <p:spPr>
          <a:xfrm>
            <a:off x="328984" y="2623163"/>
            <a:ext cx="5387976" cy="2859541"/>
          </a:xfrm>
          <a:prstGeom prst="rect">
            <a:avLst/>
          </a:prstGeom>
        </p:spPr>
      </p:pic>
      <p:sp>
        <p:nvSpPr>
          <p:cNvPr id="15" name="Content Placeholder 7">
            <a:extLst>
              <a:ext uri="{FF2B5EF4-FFF2-40B4-BE49-F238E27FC236}">
                <a16:creationId xmlns:a16="http://schemas.microsoft.com/office/drawing/2014/main" id="{C7D0E7C4-38C0-4956-8437-826AB28941DA}"/>
              </a:ext>
            </a:extLst>
          </p:cNvPr>
          <p:cNvSpPr>
            <a:spLocks noGrp="1"/>
          </p:cNvSpPr>
          <p:nvPr>
            <p:ph idx="1"/>
          </p:nvPr>
        </p:nvSpPr>
        <p:spPr>
          <a:xfrm>
            <a:off x="6096000" y="3854917"/>
            <a:ext cx="6936283" cy="4419592"/>
          </a:xfrm>
        </p:spPr>
        <p:txBody>
          <a:bodyPr>
            <a:normAutofit/>
          </a:bodyPr>
          <a:lstStyle/>
          <a:p>
            <a:r>
              <a:rPr lang="ja-JP" altLang="en-US" dirty="0"/>
              <a:t>山の周辺の異なる位置に人形を設置</a:t>
            </a:r>
            <a:endParaRPr lang="en-US" altLang="ja-JP" dirty="0"/>
          </a:p>
          <a:p>
            <a:endParaRPr lang="en-US" altLang="ja-JP" dirty="0"/>
          </a:p>
          <a:p>
            <a:r>
              <a:rPr lang="ja-JP" altLang="en-US" dirty="0"/>
              <a:t>人形からの景色を尋ねる</a:t>
            </a:r>
            <a:endParaRPr lang="en-US" altLang="ja-JP" dirty="0"/>
          </a:p>
          <a:p>
            <a:pPr marL="0" indent="0">
              <a:buNone/>
            </a:pPr>
            <a:endParaRPr kumimoji="1" lang="ja-JP" altLang="en-US" dirty="0"/>
          </a:p>
          <a:p>
            <a:endParaRPr lang="ja-JP" altLang="en-US" sz="3200" dirty="0"/>
          </a:p>
          <a:p>
            <a:pPr marL="0" indent="0">
              <a:buNone/>
            </a:pPr>
            <a:endParaRPr lang="en-US" sz="3200" dirty="0"/>
          </a:p>
        </p:txBody>
      </p:sp>
      <p:sp>
        <p:nvSpPr>
          <p:cNvPr id="5" name="テキスト ボックス 4">
            <a:extLst>
              <a:ext uri="{FF2B5EF4-FFF2-40B4-BE49-F238E27FC236}">
                <a16:creationId xmlns:a16="http://schemas.microsoft.com/office/drawing/2014/main" id="{76A0B216-3AA6-4E8A-91BD-C77872B0D92B}"/>
              </a:ext>
            </a:extLst>
          </p:cNvPr>
          <p:cNvSpPr txBox="1"/>
          <p:nvPr/>
        </p:nvSpPr>
        <p:spPr>
          <a:xfrm>
            <a:off x="7040115" y="159002"/>
            <a:ext cx="3262432" cy="707886"/>
          </a:xfrm>
          <a:prstGeom prst="rect">
            <a:avLst/>
          </a:prstGeom>
          <a:noFill/>
        </p:spPr>
        <p:txBody>
          <a:bodyPr wrap="none" rtlCol="0">
            <a:spAutoFit/>
          </a:bodyPr>
          <a:lstStyle/>
          <a:p>
            <a:r>
              <a:rPr kumimoji="1" lang="ja-JP" altLang="en-US" sz="4000" dirty="0"/>
              <a:t>三つの山課題</a:t>
            </a:r>
          </a:p>
        </p:txBody>
      </p:sp>
      <p:pic>
        <p:nvPicPr>
          <p:cNvPr id="11" name="図 10">
            <a:extLst>
              <a:ext uri="{FF2B5EF4-FFF2-40B4-BE49-F238E27FC236}">
                <a16:creationId xmlns:a16="http://schemas.microsoft.com/office/drawing/2014/main" id="{1B48EF94-1112-4F4F-A84D-968EC75D208E}"/>
              </a:ext>
            </a:extLst>
          </p:cNvPr>
          <p:cNvPicPr>
            <a:picLocks noChangeAspect="1"/>
          </p:cNvPicPr>
          <p:nvPr/>
        </p:nvPicPr>
        <p:blipFill>
          <a:blip r:embed="rId4"/>
          <a:stretch>
            <a:fillRect/>
          </a:stretch>
        </p:blipFill>
        <p:spPr>
          <a:xfrm>
            <a:off x="5210719" y="3430113"/>
            <a:ext cx="834212" cy="1245643"/>
          </a:xfrm>
          <a:prstGeom prst="rect">
            <a:avLst/>
          </a:prstGeom>
        </p:spPr>
      </p:pic>
      <p:pic>
        <p:nvPicPr>
          <p:cNvPr id="12" name="図 11">
            <a:extLst>
              <a:ext uri="{FF2B5EF4-FFF2-40B4-BE49-F238E27FC236}">
                <a16:creationId xmlns:a16="http://schemas.microsoft.com/office/drawing/2014/main" id="{1415A3AC-5554-41F0-8680-967B9E38FB68}"/>
              </a:ext>
            </a:extLst>
          </p:cNvPr>
          <p:cNvPicPr>
            <a:picLocks noChangeAspect="1"/>
          </p:cNvPicPr>
          <p:nvPr/>
        </p:nvPicPr>
        <p:blipFill>
          <a:blip r:embed="rId5"/>
          <a:stretch>
            <a:fillRect/>
          </a:stretch>
        </p:blipFill>
        <p:spPr>
          <a:xfrm>
            <a:off x="2819540" y="1813514"/>
            <a:ext cx="835224" cy="1249788"/>
          </a:xfrm>
          <a:prstGeom prst="rect">
            <a:avLst/>
          </a:prstGeom>
        </p:spPr>
      </p:pic>
      <p:pic>
        <p:nvPicPr>
          <p:cNvPr id="13" name="図 12">
            <a:extLst>
              <a:ext uri="{FF2B5EF4-FFF2-40B4-BE49-F238E27FC236}">
                <a16:creationId xmlns:a16="http://schemas.microsoft.com/office/drawing/2014/main" id="{AAF9257E-7DDC-4299-B25C-7250316C9861}"/>
              </a:ext>
            </a:extLst>
          </p:cNvPr>
          <p:cNvPicPr>
            <a:picLocks noChangeAspect="1"/>
          </p:cNvPicPr>
          <p:nvPr/>
        </p:nvPicPr>
        <p:blipFill>
          <a:blip r:embed="rId6"/>
          <a:stretch>
            <a:fillRect/>
          </a:stretch>
        </p:blipFill>
        <p:spPr>
          <a:xfrm>
            <a:off x="0" y="3529102"/>
            <a:ext cx="835224" cy="1255885"/>
          </a:xfrm>
          <a:prstGeom prst="rect">
            <a:avLst/>
          </a:prstGeom>
        </p:spPr>
      </p:pic>
      <p:sp>
        <p:nvSpPr>
          <p:cNvPr id="2" name="テキスト ボックス 1">
            <a:extLst>
              <a:ext uri="{FF2B5EF4-FFF2-40B4-BE49-F238E27FC236}">
                <a16:creationId xmlns:a16="http://schemas.microsoft.com/office/drawing/2014/main" id="{3626CC47-988B-489E-AC1D-B0B23BB56719}"/>
              </a:ext>
            </a:extLst>
          </p:cNvPr>
          <p:cNvSpPr txBox="1"/>
          <p:nvPr/>
        </p:nvSpPr>
        <p:spPr>
          <a:xfrm>
            <a:off x="6357257" y="2623163"/>
            <a:ext cx="184731" cy="369332"/>
          </a:xfrm>
          <a:prstGeom prst="rect">
            <a:avLst/>
          </a:prstGeom>
          <a:noFill/>
        </p:spPr>
        <p:txBody>
          <a:bodyPr wrap="none" rtlCol="0">
            <a:spAutoFit/>
          </a:bodyPr>
          <a:lstStyle/>
          <a:p>
            <a:endParaRPr kumimoji="1" lang="ja-JP" altLang="en-US" dirty="0"/>
          </a:p>
        </p:txBody>
      </p:sp>
      <p:sp>
        <p:nvSpPr>
          <p:cNvPr id="4" name="テキスト ボックス 3">
            <a:extLst>
              <a:ext uri="{FF2B5EF4-FFF2-40B4-BE49-F238E27FC236}">
                <a16:creationId xmlns:a16="http://schemas.microsoft.com/office/drawing/2014/main" id="{F505B714-97BC-4C56-8700-0911285A7EDE}"/>
              </a:ext>
            </a:extLst>
          </p:cNvPr>
          <p:cNvSpPr txBox="1"/>
          <p:nvPr/>
        </p:nvSpPr>
        <p:spPr>
          <a:xfrm>
            <a:off x="4632895" y="1545945"/>
            <a:ext cx="7808686" cy="1077218"/>
          </a:xfrm>
          <a:prstGeom prst="rect">
            <a:avLst/>
          </a:prstGeom>
          <a:noFill/>
        </p:spPr>
        <p:txBody>
          <a:bodyPr wrap="square" rtlCol="0">
            <a:spAutoFit/>
          </a:bodyPr>
          <a:lstStyle/>
          <a:p>
            <a:r>
              <a:rPr kumimoji="1" lang="ja-JP" altLang="en-US" sz="3200" dirty="0"/>
              <a:t>目的：</a:t>
            </a:r>
            <a:r>
              <a:rPr kumimoji="1" lang="ja-JP" altLang="en-US" sz="3200" b="1" dirty="0"/>
              <a:t>子どもの自身の視点と他者の視点　　　</a:t>
            </a:r>
            <a:endParaRPr kumimoji="1" lang="en-US" altLang="ja-JP" sz="3200" b="1" dirty="0"/>
          </a:p>
          <a:p>
            <a:r>
              <a:rPr kumimoji="1" lang="ja-JP" altLang="en-US" sz="3200" b="1" dirty="0"/>
              <a:t>　に対する相対的な関係の理解</a:t>
            </a:r>
            <a:r>
              <a:rPr lang="ja-JP" altLang="en-US" sz="3200" b="1" dirty="0"/>
              <a:t>を調べる</a:t>
            </a:r>
            <a:endParaRPr kumimoji="1" lang="ja-JP" altLang="en-US" sz="3200" b="1" dirty="0"/>
          </a:p>
        </p:txBody>
      </p:sp>
    </p:spTree>
    <p:extLst>
      <p:ext uri="{BB962C8B-B14F-4D97-AF65-F5344CB8AC3E}">
        <p14:creationId xmlns:p14="http://schemas.microsoft.com/office/powerpoint/2010/main" val="13331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ABB29-16A9-4CFF-B72E-64E9358C98F4}"/>
              </a:ext>
            </a:extLst>
          </p:cNvPr>
          <p:cNvSpPr>
            <a:spLocks noGrp="1"/>
          </p:cNvSpPr>
          <p:nvPr>
            <p:ph type="title"/>
          </p:nvPr>
        </p:nvSpPr>
        <p:spPr>
          <a:xfrm>
            <a:off x="-325027" y="-624114"/>
            <a:ext cx="11300186" cy="3120571"/>
          </a:xfrm>
        </p:spPr>
        <p:txBody>
          <a:bodyPr vert="horz" lIns="91440" tIns="45720" rIns="91440" bIns="45720" rtlCol="0" anchor="ctr">
            <a:normAutofit/>
          </a:bodyPr>
          <a:lstStyle/>
          <a:p>
            <a:pPr marL="571500" indent="-571500" algn="ctr"/>
            <a:r>
              <a:rPr lang="ja-JP" altLang="en-US" sz="4000" b="1" kern="1200" dirty="0">
                <a:solidFill>
                  <a:schemeClr val="tx1"/>
                </a:solidFill>
                <a:latin typeface="+mj-lt"/>
                <a:ea typeface="+mj-ea"/>
                <a:cs typeface="+mj-cs"/>
              </a:rPr>
              <a:t>結果：</a:t>
            </a:r>
            <a:r>
              <a:rPr lang="en-US" altLang="ja-JP" sz="4000" b="1" kern="1200" dirty="0">
                <a:solidFill>
                  <a:srgbClr val="FF0000"/>
                </a:solidFill>
                <a:latin typeface="+mj-lt"/>
                <a:ea typeface="+mj-ea"/>
                <a:cs typeface="+mj-cs"/>
              </a:rPr>
              <a:t>8</a:t>
            </a:r>
            <a:r>
              <a:rPr lang="ja-JP" altLang="en-US" sz="4000" b="1" kern="1200" dirty="0">
                <a:solidFill>
                  <a:srgbClr val="FF0000"/>
                </a:solidFill>
                <a:latin typeface="+mj-lt"/>
                <a:ea typeface="+mj-ea"/>
                <a:cs typeface="+mj-cs"/>
              </a:rPr>
              <a:t>、</a:t>
            </a:r>
            <a:r>
              <a:rPr lang="en-US" altLang="ja-JP" sz="4000" b="1" kern="1200" dirty="0">
                <a:solidFill>
                  <a:srgbClr val="FF0000"/>
                </a:solidFill>
                <a:latin typeface="+mj-lt"/>
                <a:ea typeface="+mj-ea"/>
                <a:cs typeface="+mj-cs"/>
              </a:rPr>
              <a:t>9</a:t>
            </a:r>
            <a:r>
              <a:rPr lang="ja-JP" altLang="en-US" sz="4000" b="1" kern="1200" dirty="0">
                <a:solidFill>
                  <a:srgbClr val="FF0000"/>
                </a:solidFill>
                <a:latin typeface="+mj-lt"/>
                <a:ea typeface="+mj-ea"/>
                <a:cs typeface="+mj-cs"/>
              </a:rPr>
              <a:t>歳まで</a:t>
            </a:r>
            <a:r>
              <a:rPr lang="ja-JP" altLang="en-US" sz="4000" b="1" kern="1200" dirty="0">
                <a:solidFill>
                  <a:schemeClr val="tx1"/>
                </a:solidFill>
                <a:latin typeface="+mj-lt"/>
                <a:ea typeface="+mj-ea"/>
                <a:cs typeface="+mj-cs"/>
              </a:rPr>
              <a:t>の子供は</a:t>
            </a:r>
            <a:br>
              <a:rPr lang="en-US" altLang="ja-JP" sz="4000" b="1" kern="1200" dirty="0">
                <a:solidFill>
                  <a:schemeClr val="tx1"/>
                </a:solidFill>
                <a:latin typeface="+mj-lt"/>
                <a:ea typeface="+mj-ea"/>
                <a:cs typeface="+mj-cs"/>
              </a:rPr>
            </a:br>
            <a:r>
              <a:rPr lang="ja-JP" altLang="en-US" sz="4000" b="1" dirty="0"/>
              <a:t>人形からの景色を答えられなかった</a:t>
            </a:r>
            <a:endParaRPr kumimoji="1" lang="en-US" altLang="ja-JP" sz="4000" b="1" kern="1200" dirty="0">
              <a:solidFill>
                <a:schemeClr val="tx1"/>
              </a:solidFill>
              <a:latin typeface="+mj-lt"/>
              <a:ea typeface="+mj-ea"/>
              <a:cs typeface="+mj-cs"/>
            </a:endParaRPr>
          </a:p>
        </p:txBody>
      </p:sp>
      <p:sp>
        <p:nvSpPr>
          <p:cNvPr id="7" name="テキスト ボックス 6">
            <a:extLst>
              <a:ext uri="{FF2B5EF4-FFF2-40B4-BE49-F238E27FC236}">
                <a16:creationId xmlns:a16="http://schemas.microsoft.com/office/drawing/2014/main" id="{9C4A1367-99F1-4950-A024-4A39A79944C4}"/>
              </a:ext>
            </a:extLst>
          </p:cNvPr>
          <p:cNvSpPr txBox="1"/>
          <p:nvPr/>
        </p:nvSpPr>
        <p:spPr>
          <a:xfrm>
            <a:off x="1406256" y="1377943"/>
            <a:ext cx="8306934" cy="5378457"/>
          </a:xfrm>
          <a:prstGeom prst="rect">
            <a:avLst/>
          </a:prstGeom>
        </p:spPr>
        <p:txBody>
          <a:bodyPr vert="horz" lIns="91440" tIns="45720" rIns="91440" bIns="45720" rtlCol="0">
            <a:normAutofit/>
          </a:bodyPr>
          <a:lstStyle/>
          <a:p>
            <a:pPr>
              <a:lnSpc>
                <a:spcPct val="90000"/>
              </a:lnSpc>
              <a:spcAft>
                <a:spcPts val="600"/>
              </a:spcAft>
            </a:pPr>
            <a:endParaRPr kumimoji="1" lang="en-US" altLang="ja-JP" sz="3200" dirty="0"/>
          </a:p>
          <a:p>
            <a:pPr marL="342900" indent="-342900">
              <a:lnSpc>
                <a:spcPct val="90000"/>
              </a:lnSpc>
              <a:spcAft>
                <a:spcPts val="600"/>
              </a:spcAft>
              <a:buFont typeface="Arial" panose="020B0604020202020204" pitchFamily="34" charset="0"/>
              <a:buChar char="•"/>
            </a:pPr>
            <a:r>
              <a:rPr kumimoji="1" lang="ja-JP" altLang="en-US" sz="3200" b="1" dirty="0"/>
              <a:t>思考の自己中心性</a:t>
            </a:r>
            <a:r>
              <a:rPr kumimoji="1" lang="ja-JP" altLang="en-US" sz="3200" dirty="0"/>
              <a:t>が</a:t>
            </a:r>
            <a:endParaRPr kumimoji="1" lang="en-US" altLang="ja-JP" sz="3200" dirty="0"/>
          </a:p>
          <a:p>
            <a:pPr>
              <a:lnSpc>
                <a:spcPct val="90000"/>
              </a:lnSpc>
              <a:spcAft>
                <a:spcPts val="600"/>
              </a:spcAft>
            </a:pPr>
            <a:r>
              <a:rPr lang="ja-JP" altLang="en-US" sz="3200" dirty="0"/>
              <a:t>　</a:t>
            </a:r>
            <a:r>
              <a:rPr kumimoji="1" lang="ja-JP" altLang="en-US" sz="3200" dirty="0"/>
              <a:t>十分に減少していないため</a:t>
            </a:r>
            <a:endParaRPr kumimoji="1" lang="en-US" altLang="ja-JP" sz="3200" dirty="0"/>
          </a:p>
          <a:p>
            <a:pPr marL="342900" indent="-342900">
              <a:lnSpc>
                <a:spcPct val="90000"/>
              </a:lnSpc>
              <a:spcAft>
                <a:spcPts val="600"/>
              </a:spcAft>
              <a:buFont typeface="Arial" panose="020B0604020202020204" pitchFamily="34" charset="0"/>
              <a:buChar char="•"/>
            </a:pPr>
            <a:endParaRPr lang="en-US" altLang="ja-JP" sz="2400" dirty="0"/>
          </a:p>
          <a:p>
            <a:pPr marL="342900" indent="-342900">
              <a:lnSpc>
                <a:spcPct val="90000"/>
              </a:lnSpc>
              <a:spcAft>
                <a:spcPts val="600"/>
              </a:spcAft>
              <a:buFont typeface="Arial" panose="020B0604020202020204" pitchFamily="34" charset="0"/>
              <a:buChar char="•"/>
            </a:pPr>
            <a:endParaRPr kumimoji="1" lang="en-US" altLang="ja-JP" sz="2400" dirty="0"/>
          </a:p>
          <a:p>
            <a:pPr marL="342900" indent="-342900">
              <a:lnSpc>
                <a:spcPct val="90000"/>
              </a:lnSpc>
              <a:spcAft>
                <a:spcPts val="600"/>
              </a:spcAft>
              <a:buFont typeface="Arial" panose="020B0604020202020204" pitchFamily="34" charset="0"/>
              <a:buChar char="•"/>
            </a:pPr>
            <a:r>
              <a:rPr lang="ja-JP" altLang="en-US" sz="3600" dirty="0"/>
              <a:t>自身の視点と他者の視点の</a:t>
            </a:r>
            <a:endParaRPr lang="en-US" altLang="ja-JP" sz="3600" dirty="0"/>
          </a:p>
          <a:p>
            <a:pPr>
              <a:lnSpc>
                <a:spcPct val="90000"/>
              </a:lnSpc>
              <a:spcAft>
                <a:spcPts val="600"/>
              </a:spcAft>
            </a:pPr>
            <a:r>
              <a:rPr lang="ja-JP" altLang="en-US" sz="3600" dirty="0"/>
              <a:t>　相対的な関係が理解できず</a:t>
            </a:r>
            <a:endParaRPr kumimoji="1" lang="en-US" altLang="ja-JP" sz="3600" dirty="0"/>
          </a:p>
          <a:p>
            <a:pPr marL="342900" indent="-342900">
              <a:lnSpc>
                <a:spcPct val="90000"/>
              </a:lnSpc>
              <a:spcAft>
                <a:spcPts val="600"/>
              </a:spcAft>
              <a:buFont typeface="Arial" panose="020B0604020202020204" pitchFamily="34" charset="0"/>
              <a:buChar char="•"/>
            </a:pPr>
            <a:endParaRPr kumimoji="1" lang="en-US" altLang="ja-JP" sz="2400" dirty="0"/>
          </a:p>
          <a:p>
            <a:pPr marL="342900" indent="-342900">
              <a:lnSpc>
                <a:spcPct val="90000"/>
              </a:lnSpc>
              <a:spcAft>
                <a:spcPts val="600"/>
              </a:spcAft>
              <a:buFont typeface="Arial" panose="020B0604020202020204" pitchFamily="34" charset="0"/>
              <a:buChar char="•"/>
            </a:pPr>
            <a:endParaRPr kumimoji="1" lang="en-US" altLang="ja-JP" sz="2400" dirty="0"/>
          </a:p>
          <a:p>
            <a:pPr marL="342900" indent="-342900">
              <a:lnSpc>
                <a:spcPct val="90000"/>
              </a:lnSpc>
              <a:spcAft>
                <a:spcPts val="600"/>
              </a:spcAft>
              <a:buFont typeface="Arial" panose="020B0604020202020204" pitchFamily="34" charset="0"/>
              <a:buChar char="•"/>
            </a:pPr>
            <a:endParaRPr lang="en-US" altLang="ja-JP" sz="2400" dirty="0"/>
          </a:p>
          <a:p>
            <a:pPr marL="342900" indent="-342900">
              <a:lnSpc>
                <a:spcPct val="90000"/>
              </a:lnSpc>
              <a:spcAft>
                <a:spcPts val="600"/>
              </a:spcAft>
              <a:buFont typeface="Arial" panose="020B0604020202020204" pitchFamily="34" charset="0"/>
              <a:buChar char="•"/>
            </a:pPr>
            <a:r>
              <a:rPr kumimoji="1" lang="ja-JP" altLang="en-US" sz="3600" dirty="0"/>
              <a:t>人形からの景色を答えられなかった</a:t>
            </a:r>
            <a:endParaRPr kumimoji="1" lang="en-US" altLang="ja-JP" sz="3600" dirty="0"/>
          </a:p>
          <a:p>
            <a:pPr marL="342900" indent="-342900">
              <a:lnSpc>
                <a:spcPct val="90000"/>
              </a:lnSpc>
              <a:spcAft>
                <a:spcPts val="600"/>
              </a:spcAft>
              <a:buFont typeface="Arial" panose="020B0604020202020204" pitchFamily="34" charset="0"/>
              <a:buChar char="•"/>
            </a:pPr>
            <a:endParaRPr kumimoji="1" lang="en-US" altLang="ja-JP" sz="3200" dirty="0"/>
          </a:p>
          <a:p>
            <a:pPr>
              <a:lnSpc>
                <a:spcPct val="90000"/>
              </a:lnSpc>
              <a:spcAft>
                <a:spcPts val="600"/>
              </a:spcAft>
            </a:pPr>
            <a:endParaRPr kumimoji="1" lang="ja-JP" altLang="en-US" sz="3200" dirty="0"/>
          </a:p>
        </p:txBody>
      </p:sp>
      <p:pic>
        <p:nvPicPr>
          <p:cNvPr id="5" name="図 4" descr="人形, 座る が含まれている画像&#10;&#10;自動的に生成された説明">
            <a:extLst>
              <a:ext uri="{FF2B5EF4-FFF2-40B4-BE49-F238E27FC236}">
                <a16:creationId xmlns:a16="http://schemas.microsoft.com/office/drawing/2014/main" id="{5040CFA9-3D66-48D9-B643-645BE0B63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876" y="1469615"/>
            <a:ext cx="2478810" cy="5195111"/>
          </a:xfrm>
          <a:prstGeom prst="rect">
            <a:avLst/>
          </a:prstGeom>
        </p:spPr>
      </p:pic>
      <p:sp>
        <p:nvSpPr>
          <p:cNvPr id="3" name="矢印: 下 2">
            <a:extLst>
              <a:ext uri="{FF2B5EF4-FFF2-40B4-BE49-F238E27FC236}">
                <a16:creationId xmlns:a16="http://schemas.microsoft.com/office/drawing/2014/main" id="{4BB59513-91CD-4B42-A7B4-747A674D265F}"/>
              </a:ext>
            </a:extLst>
          </p:cNvPr>
          <p:cNvSpPr/>
          <p:nvPr/>
        </p:nvSpPr>
        <p:spPr>
          <a:xfrm>
            <a:off x="3926404" y="2961381"/>
            <a:ext cx="856343" cy="765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下 3">
            <a:extLst>
              <a:ext uri="{FF2B5EF4-FFF2-40B4-BE49-F238E27FC236}">
                <a16:creationId xmlns:a16="http://schemas.microsoft.com/office/drawing/2014/main" id="{7E32E2E1-EAB9-415C-8DB4-6A46548894A5}"/>
              </a:ext>
            </a:extLst>
          </p:cNvPr>
          <p:cNvSpPr/>
          <p:nvPr/>
        </p:nvSpPr>
        <p:spPr>
          <a:xfrm>
            <a:off x="3992470" y="4930685"/>
            <a:ext cx="790277" cy="772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213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fade">
                                      <p:cBhvr>
                                        <p:cTn id="33"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7EA515E5-51A6-467F-AE56-E9CAA967ED99}"/>
              </a:ext>
            </a:extLst>
          </p:cNvPr>
          <p:cNvSpPr/>
          <p:nvPr/>
        </p:nvSpPr>
        <p:spPr>
          <a:xfrm>
            <a:off x="3556000" y="537029"/>
            <a:ext cx="5355771" cy="4992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自己中心性</a:t>
            </a:r>
          </a:p>
        </p:txBody>
      </p:sp>
      <p:sp>
        <p:nvSpPr>
          <p:cNvPr id="5" name="四角形: 角を丸くする 4">
            <a:extLst>
              <a:ext uri="{FF2B5EF4-FFF2-40B4-BE49-F238E27FC236}">
                <a16:creationId xmlns:a16="http://schemas.microsoft.com/office/drawing/2014/main" id="{5543B11C-2DC6-4419-8771-9046106B1825}"/>
              </a:ext>
            </a:extLst>
          </p:cNvPr>
          <p:cNvSpPr/>
          <p:nvPr/>
        </p:nvSpPr>
        <p:spPr>
          <a:xfrm>
            <a:off x="2071917" y="7258"/>
            <a:ext cx="4067626" cy="1828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他者の視点を考えられるようになる</a:t>
            </a:r>
          </a:p>
        </p:txBody>
      </p:sp>
      <p:sp>
        <p:nvSpPr>
          <p:cNvPr id="7" name="四角形: 角を丸くする 6">
            <a:extLst>
              <a:ext uri="{FF2B5EF4-FFF2-40B4-BE49-F238E27FC236}">
                <a16:creationId xmlns:a16="http://schemas.microsoft.com/office/drawing/2014/main" id="{A8244421-9EB2-4D79-B9A3-B968CA7D0D46}"/>
              </a:ext>
            </a:extLst>
          </p:cNvPr>
          <p:cNvSpPr/>
          <p:nvPr/>
        </p:nvSpPr>
        <p:spPr>
          <a:xfrm>
            <a:off x="6186711" y="-17412"/>
            <a:ext cx="4067627" cy="1991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事象を第三者の</a:t>
            </a:r>
            <a:endParaRPr kumimoji="1" lang="en-US" altLang="ja-JP" sz="3600" dirty="0"/>
          </a:p>
          <a:p>
            <a:pPr algn="ctr"/>
            <a:r>
              <a:rPr kumimoji="1" lang="ja-JP" altLang="en-US" sz="3600" dirty="0"/>
              <a:t>立場</a:t>
            </a:r>
            <a:r>
              <a:rPr lang="ja-JP" altLang="en-US" sz="3600" dirty="0"/>
              <a:t>で</a:t>
            </a:r>
            <a:r>
              <a:rPr kumimoji="1" lang="ja-JP" altLang="en-US" sz="3600" dirty="0"/>
              <a:t>認識できる</a:t>
            </a:r>
          </a:p>
        </p:txBody>
      </p:sp>
      <p:sp>
        <p:nvSpPr>
          <p:cNvPr id="8" name="楕円 7">
            <a:extLst>
              <a:ext uri="{FF2B5EF4-FFF2-40B4-BE49-F238E27FC236}">
                <a16:creationId xmlns:a16="http://schemas.microsoft.com/office/drawing/2014/main" id="{3DBAE9C4-E457-42C6-98FF-F6C0D3897AFA}"/>
              </a:ext>
            </a:extLst>
          </p:cNvPr>
          <p:cNvSpPr/>
          <p:nvPr/>
        </p:nvSpPr>
        <p:spPr>
          <a:xfrm>
            <a:off x="3461653" y="2704734"/>
            <a:ext cx="5450116" cy="181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t>視点の体系化</a:t>
            </a:r>
          </a:p>
        </p:txBody>
      </p:sp>
      <p:sp>
        <p:nvSpPr>
          <p:cNvPr id="9" name="矢印: 下 8">
            <a:extLst>
              <a:ext uri="{FF2B5EF4-FFF2-40B4-BE49-F238E27FC236}">
                <a16:creationId xmlns:a16="http://schemas.microsoft.com/office/drawing/2014/main" id="{312569C9-43C7-4722-815B-D08C30D702EA}"/>
              </a:ext>
            </a:extLst>
          </p:cNvPr>
          <p:cNvSpPr/>
          <p:nvPr/>
        </p:nvSpPr>
        <p:spPr>
          <a:xfrm>
            <a:off x="5707741" y="1949266"/>
            <a:ext cx="1052288" cy="71120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15CE21BC-9D06-4F01-86CD-7559BCFE9292}"/>
              </a:ext>
            </a:extLst>
          </p:cNvPr>
          <p:cNvSpPr/>
          <p:nvPr/>
        </p:nvSpPr>
        <p:spPr>
          <a:xfrm>
            <a:off x="5773056" y="4545872"/>
            <a:ext cx="986972" cy="812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BCF4D7D-70EC-40A1-B564-79870C5B7470}"/>
              </a:ext>
            </a:extLst>
          </p:cNvPr>
          <p:cNvSpPr/>
          <p:nvPr/>
        </p:nvSpPr>
        <p:spPr>
          <a:xfrm>
            <a:off x="3715657" y="5384800"/>
            <a:ext cx="5355771" cy="1465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空間認知能力の獲得</a:t>
            </a:r>
          </a:p>
        </p:txBody>
      </p:sp>
    </p:spTree>
    <p:extLst>
      <p:ext uri="{BB962C8B-B14F-4D97-AF65-F5344CB8AC3E}">
        <p14:creationId xmlns:p14="http://schemas.microsoft.com/office/powerpoint/2010/main" val="407511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09F874-4605-412E-BE61-BBC9F3A66083}"/>
              </a:ext>
            </a:extLst>
          </p:cNvPr>
          <p:cNvSpPr>
            <a:spLocks noGrp="1"/>
          </p:cNvSpPr>
          <p:nvPr>
            <p:ph type="title"/>
          </p:nvPr>
        </p:nvSpPr>
        <p:spPr/>
        <p:txBody>
          <a:bodyPr/>
          <a:lstStyle/>
          <a:p>
            <a:r>
              <a:rPr kumimoji="1" lang="ja-JP" altLang="en-US" dirty="0"/>
              <a:t>３つの山課題を</a:t>
            </a:r>
            <a:r>
              <a:rPr kumimoji="1" lang="en-US" altLang="ja-JP" dirty="0"/>
              <a:t>Web</a:t>
            </a:r>
            <a:r>
              <a:rPr kumimoji="1" lang="ja-JP" altLang="en-US" dirty="0"/>
              <a:t>アプリ化する目的</a:t>
            </a:r>
          </a:p>
        </p:txBody>
      </p:sp>
      <p:sp>
        <p:nvSpPr>
          <p:cNvPr id="3" name="コンテンツ プレースホルダー 2">
            <a:extLst>
              <a:ext uri="{FF2B5EF4-FFF2-40B4-BE49-F238E27FC236}">
                <a16:creationId xmlns:a16="http://schemas.microsoft.com/office/drawing/2014/main" id="{34A42DE0-E056-4A43-A248-76792034EFF9}"/>
              </a:ext>
            </a:extLst>
          </p:cNvPr>
          <p:cNvSpPr>
            <a:spLocks noGrp="1"/>
          </p:cNvSpPr>
          <p:nvPr>
            <p:ph idx="1"/>
          </p:nvPr>
        </p:nvSpPr>
        <p:spPr>
          <a:xfrm>
            <a:off x="838200" y="2075996"/>
            <a:ext cx="10515600" cy="4351338"/>
          </a:xfrm>
        </p:spPr>
        <p:txBody>
          <a:bodyPr/>
          <a:lstStyle/>
          <a:p>
            <a:r>
              <a:rPr kumimoji="1" lang="ja-JP" altLang="en-US" dirty="0"/>
              <a:t>コスト削減：金銭的・模型の保管場所</a:t>
            </a:r>
            <a:endParaRPr kumimoji="1" lang="en-US" altLang="ja-JP" dirty="0"/>
          </a:p>
          <a:p>
            <a:endParaRPr kumimoji="1" lang="en-US" altLang="ja-JP" dirty="0"/>
          </a:p>
          <a:p>
            <a:r>
              <a:rPr kumimoji="1" lang="ja-JP" altLang="en-US" dirty="0"/>
              <a:t>データの収集</a:t>
            </a:r>
            <a:endParaRPr kumimoji="1" lang="en-US" altLang="ja-JP" dirty="0"/>
          </a:p>
          <a:p>
            <a:pPr marL="0" indent="0">
              <a:buNone/>
            </a:pPr>
            <a:endParaRPr kumimoji="1" lang="en-US" altLang="ja-JP" dirty="0"/>
          </a:p>
          <a:p>
            <a:r>
              <a:rPr lang="ja-JP" altLang="en-US" dirty="0"/>
              <a:t>ど</a:t>
            </a:r>
            <a:r>
              <a:rPr kumimoji="1" lang="ja-JP" altLang="en-US" dirty="0"/>
              <a:t>の場所でもネット環境さえあれば課題を実践可能に</a:t>
            </a:r>
          </a:p>
        </p:txBody>
      </p:sp>
    </p:spTree>
    <p:extLst>
      <p:ext uri="{BB962C8B-B14F-4D97-AF65-F5344CB8AC3E}">
        <p14:creationId xmlns:p14="http://schemas.microsoft.com/office/powerpoint/2010/main" val="249875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 雪, 時計, 男 が含まれている画像&#10;&#10;自動的に生成された説明">
            <a:extLst>
              <a:ext uri="{FF2B5EF4-FFF2-40B4-BE49-F238E27FC236}">
                <a16:creationId xmlns:a16="http://schemas.microsoft.com/office/drawing/2014/main" id="{28506F1E-01C3-404E-A3CD-DD662D161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 y="4314439"/>
            <a:ext cx="2541706" cy="1438900"/>
          </a:xfrm>
          <a:prstGeom prst="rect">
            <a:avLst/>
          </a:prstGeom>
        </p:spPr>
      </p:pic>
      <p:pic>
        <p:nvPicPr>
          <p:cNvPr id="5" name="図 4" descr="座る, 光, 部屋 が含まれている画像&#10;&#10;自動的に生成された説明">
            <a:extLst>
              <a:ext uri="{FF2B5EF4-FFF2-40B4-BE49-F238E27FC236}">
                <a16:creationId xmlns:a16="http://schemas.microsoft.com/office/drawing/2014/main" id="{61D1F273-03AA-4700-AF91-1C4F74D7A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456" y="2915367"/>
            <a:ext cx="2541706" cy="1399072"/>
          </a:xfrm>
          <a:prstGeom prst="rect">
            <a:avLst/>
          </a:prstGeom>
        </p:spPr>
      </p:pic>
      <p:pic>
        <p:nvPicPr>
          <p:cNvPr id="7" name="図 6">
            <a:extLst>
              <a:ext uri="{FF2B5EF4-FFF2-40B4-BE49-F238E27FC236}">
                <a16:creationId xmlns:a16="http://schemas.microsoft.com/office/drawing/2014/main" id="{131F3E71-1953-46C8-8D70-F24A088D2A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408" y="1468603"/>
            <a:ext cx="2541706" cy="1439672"/>
          </a:xfrm>
          <a:prstGeom prst="rect">
            <a:avLst/>
          </a:prstGeom>
        </p:spPr>
      </p:pic>
      <p:pic>
        <p:nvPicPr>
          <p:cNvPr id="9" name="図 8" descr="食品 が含まれている画像&#10;&#10;自動的に生成された説明">
            <a:extLst>
              <a:ext uri="{FF2B5EF4-FFF2-40B4-BE49-F238E27FC236}">
                <a16:creationId xmlns:a16="http://schemas.microsoft.com/office/drawing/2014/main" id="{9D75EB1F-252F-47C4-B42C-36606EAADC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8114" y="1500049"/>
            <a:ext cx="2492769" cy="1376781"/>
          </a:xfrm>
          <a:prstGeom prst="rect">
            <a:avLst/>
          </a:prstGeom>
        </p:spPr>
      </p:pic>
      <p:pic>
        <p:nvPicPr>
          <p:cNvPr id="11" name="図 10" descr="白黒の写真に文字の入った画像&#10;&#10;低い精度で自動的に生成された説明">
            <a:extLst>
              <a:ext uri="{FF2B5EF4-FFF2-40B4-BE49-F238E27FC236}">
                <a16:creationId xmlns:a16="http://schemas.microsoft.com/office/drawing/2014/main" id="{BB9E1DF3-4FFB-4758-A9A9-BFBBA86B65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227" y="2878121"/>
            <a:ext cx="2544545" cy="1438900"/>
          </a:xfrm>
          <a:prstGeom prst="rect">
            <a:avLst/>
          </a:prstGeom>
        </p:spPr>
      </p:pic>
      <p:pic>
        <p:nvPicPr>
          <p:cNvPr id="13" name="図 12">
            <a:extLst>
              <a:ext uri="{FF2B5EF4-FFF2-40B4-BE49-F238E27FC236}">
                <a16:creationId xmlns:a16="http://schemas.microsoft.com/office/drawing/2014/main" id="{E7A262E7-9226-4B8F-A55A-1AB7D1F4C0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5066" y="4319603"/>
            <a:ext cx="2550771" cy="1428572"/>
          </a:xfrm>
          <a:prstGeom prst="rect">
            <a:avLst/>
          </a:prstGeom>
        </p:spPr>
      </p:pic>
      <p:sp>
        <p:nvSpPr>
          <p:cNvPr id="14" name="矢印: 右 13">
            <a:extLst>
              <a:ext uri="{FF2B5EF4-FFF2-40B4-BE49-F238E27FC236}">
                <a16:creationId xmlns:a16="http://schemas.microsoft.com/office/drawing/2014/main" id="{5479472E-4BB5-43DA-83E3-EE47E89E4B5A}"/>
              </a:ext>
            </a:extLst>
          </p:cNvPr>
          <p:cNvSpPr/>
          <p:nvPr/>
        </p:nvSpPr>
        <p:spPr>
          <a:xfrm>
            <a:off x="5405120" y="31383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F138435-A438-4D34-BD89-D2B5EAD28437}"/>
              </a:ext>
            </a:extLst>
          </p:cNvPr>
          <p:cNvSpPr txBox="1"/>
          <p:nvPr/>
        </p:nvSpPr>
        <p:spPr>
          <a:xfrm>
            <a:off x="5435572" y="2692164"/>
            <a:ext cx="737702" cy="369332"/>
          </a:xfrm>
          <a:prstGeom prst="rect">
            <a:avLst/>
          </a:prstGeom>
          <a:noFill/>
        </p:spPr>
        <p:txBody>
          <a:bodyPr wrap="none" rtlCol="0">
            <a:spAutoFit/>
          </a:bodyPr>
          <a:lstStyle/>
          <a:p>
            <a:r>
              <a:rPr kumimoji="1" lang="en-US" altLang="ja-JP" b="1" dirty="0"/>
              <a:t>P5.js</a:t>
            </a:r>
            <a:endParaRPr kumimoji="1" lang="ja-JP" altLang="en-US" b="1" dirty="0"/>
          </a:p>
        </p:txBody>
      </p:sp>
      <p:sp>
        <p:nvSpPr>
          <p:cNvPr id="4" name="テキスト ボックス 3">
            <a:extLst>
              <a:ext uri="{FF2B5EF4-FFF2-40B4-BE49-F238E27FC236}">
                <a16:creationId xmlns:a16="http://schemas.microsoft.com/office/drawing/2014/main" id="{786E0BF4-75E3-44A3-A393-C65D2DC0A03F}"/>
              </a:ext>
            </a:extLst>
          </p:cNvPr>
          <p:cNvSpPr txBox="1"/>
          <p:nvPr/>
        </p:nvSpPr>
        <p:spPr>
          <a:xfrm>
            <a:off x="1899920" y="898882"/>
            <a:ext cx="1457450" cy="369332"/>
          </a:xfrm>
          <a:prstGeom prst="rect">
            <a:avLst/>
          </a:prstGeom>
          <a:noFill/>
        </p:spPr>
        <p:txBody>
          <a:bodyPr wrap="none" rtlCol="0">
            <a:spAutoFit/>
          </a:bodyPr>
          <a:lstStyle/>
          <a:p>
            <a:r>
              <a:rPr kumimoji="1" lang="en-US" altLang="ja-JP" b="1" dirty="0"/>
              <a:t>obj</a:t>
            </a:r>
            <a:r>
              <a:rPr kumimoji="1" lang="ja-JP" altLang="en-US" b="1" dirty="0"/>
              <a:t>ファイル</a:t>
            </a:r>
          </a:p>
        </p:txBody>
      </p:sp>
      <p:pic>
        <p:nvPicPr>
          <p:cNvPr id="8" name="図 7" descr="食品, 作品, ケーキ, スライス が含まれている画像&#10;&#10;自動的に生成された説明">
            <a:extLst>
              <a:ext uri="{FF2B5EF4-FFF2-40B4-BE49-F238E27FC236}">
                <a16:creationId xmlns:a16="http://schemas.microsoft.com/office/drawing/2014/main" id="{5D6B3112-1B22-4F75-9683-EFB62869DF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7963" y="2290590"/>
            <a:ext cx="5837564" cy="2180200"/>
          </a:xfrm>
          <a:prstGeom prst="rect">
            <a:avLst/>
          </a:prstGeom>
        </p:spPr>
      </p:pic>
      <p:sp>
        <p:nvSpPr>
          <p:cNvPr id="10" name="テキスト ボックス 9">
            <a:extLst>
              <a:ext uri="{FF2B5EF4-FFF2-40B4-BE49-F238E27FC236}">
                <a16:creationId xmlns:a16="http://schemas.microsoft.com/office/drawing/2014/main" id="{715B6560-7270-4486-9829-6734C2B104CC}"/>
              </a:ext>
            </a:extLst>
          </p:cNvPr>
          <p:cNvSpPr txBox="1"/>
          <p:nvPr/>
        </p:nvSpPr>
        <p:spPr>
          <a:xfrm>
            <a:off x="8471915" y="1819107"/>
            <a:ext cx="1569660" cy="369332"/>
          </a:xfrm>
          <a:prstGeom prst="rect">
            <a:avLst/>
          </a:prstGeom>
          <a:noFill/>
        </p:spPr>
        <p:txBody>
          <a:bodyPr wrap="none" rtlCol="0">
            <a:spAutoFit/>
          </a:bodyPr>
          <a:lstStyle/>
          <a:p>
            <a:r>
              <a:rPr kumimoji="1" lang="ja-JP" altLang="en-US" b="1" dirty="0"/>
              <a:t>モデル設置後</a:t>
            </a:r>
          </a:p>
        </p:txBody>
      </p:sp>
      <p:sp>
        <p:nvSpPr>
          <p:cNvPr id="6" name="テキスト ボックス 5">
            <a:extLst>
              <a:ext uri="{FF2B5EF4-FFF2-40B4-BE49-F238E27FC236}">
                <a16:creationId xmlns:a16="http://schemas.microsoft.com/office/drawing/2014/main" id="{026ADAEF-7693-49EE-A51C-5B6D045F1FB9}"/>
              </a:ext>
            </a:extLst>
          </p:cNvPr>
          <p:cNvSpPr txBox="1"/>
          <p:nvPr/>
        </p:nvSpPr>
        <p:spPr>
          <a:xfrm>
            <a:off x="4106041" y="375662"/>
            <a:ext cx="4134465" cy="523220"/>
          </a:xfrm>
          <a:prstGeom prst="rect">
            <a:avLst/>
          </a:prstGeom>
          <a:noFill/>
        </p:spPr>
        <p:txBody>
          <a:bodyPr wrap="none" rtlCol="0">
            <a:spAutoFit/>
          </a:bodyPr>
          <a:lstStyle/>
          <a:p>
            <a:r>
              <a:rPr lang="ja-JP" altLang="en-US" sz="2800" b="1" dirty="0"/>
              <a:t>３つの山課題モデル作成</a:t>
            </a:r>
            <a:endParaRPr kumimoji="1" lang="ja-JP" altLang="en-US" sz="2800" b="1" dirty="0"/>
          </a:p>
        </p:txBody>
      </p:sp>
    </p:spTree>
    <p:extLst>
      <p:ext uri="{BB962C8B-B14F-4D97-AF65-F5344CB8AC3E}">
        <p14:creationId xmlns:p14="http://schemas.microsoft.com/office/powerpoint/2010/main" val="91425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10;&#10;自動的に生成された説明">
            <a:extLst>
              <a:ext uri="{FF2B5EF4-FFF2-40B4-BE49-F238E27FC236}">
                <a16:creationId xmlns:a16="http://schemas.microsoft.com/office/drawing/2014/main" id="{F39F714F-3835-4CB8-966C-3051EFD86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162" y="0"/>
            <a:ext cx="3169920" cy="1783080"/>
          </a:xfrm>
          <a:prstGeom prst="rect">
            <a:avLst/>
          </a:prstGeom>
        </p:spPr>
      </p:pic>
      <p:pic>
        <p:nvPicPr>
          <p:cNvPr id="7" name="図 6" descr="テキスト&#10;&#10;自動的に生成された説明">
            <a:extLst>
              <a:ext uri="{FF2B5EF4-FFF2-40B4-BE49-F238E27FC236}">
                <a16:creationId xmlns:a16="http://schemas.microsoft.com/office/drawing/2014/main" id="{192BFAEE-1E2C-4947-85C1-B597715E9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2162" y="2180945"/>
            <a:ext cx="3169920" cy="1783080"/>
          </a:xfrm>
          <a:prstGeom prst="rect">
            <a:avLst/>
          </a:prstGeom>
        </p:spPr>
      </p:pic>
      <p:pic>
        <p:nvPicPr>
          <p:cNvPr id="9" name="図 8" descr="グラフィカル ユーザー インターフェイス&#10;&#10;自動的に生成された説明">
            <a:extLst>
              <a:ext uri="{FF2B5EF4-FFF2-40B4-BE49-F238E27FC236}">
                <a16:creationId xmlns:a16="http://schemas.microsoft.com/office/drawing/2014/main" id="{E625C5DA-85EA-4E3D-B2B1-E0E2E047E8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9673" y="2239147"/>
            <a:ext cx="3169920" cy="1783080"/>
          </a:xfrm>
          <a:prstGeom prst="rect">
            <a:avLst/>
          </a:prstGeom>
        </p:spPr>
      </p:pic>
      <p:pic>
        <p:nvPicPr>
          <p:cNvPr id="13" name="図 12" descr="テレビの画面のスクリーンショット&#10;&#10;自動的に生成された説明">
            <a:extLst>
              <a:ext uri="{FF2B5EF4-FFF2-40B4-BE49-F238E27FC236}">
                <a16:creationId xmlns:a16="http://schemas.microsoft.com/office/drawing/2014/main" id="{BB8A288F-7E8F-407D-853A-C6BEBD3501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 y="2317183"/>
            <a:ext cx="3169920" cy="1783080"/>
          </a:xfrm>
          <a:prstGeom prst="rect">
            <a:avLst/>
          </a:prstGeom>
        </p:spPr>
      </p:pic>
      <p:pic>
        <p:nvPicPr>
          <p:cNvPr id="15" name="図 14" descr="グラフィカル ユーザー インターフェイス, Web サイト&#10;&#10;自動的に生成された説明">
            <a:extLst>
              <a:ext uri="{FF2B5EF4-FFF2-40B4-BE49-F238E27FC236}">
                <a16:creationId xmlns:a16="http://schemas.microsoft.com/office/drawing/2014/main" id="{19012FC4-64EE-42CE-8534-01F6AE732C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926" y="4676266"/>
            <a:ext cx="3169920" cy="1783080"/>
          </a:xfrm>
          <a:prstGeom prst="rect">
            <a:avLst/>
          </a:prstGeom>
        </p:spPr>
      </p:pic>
      <p:pic>
        <p:nvPicPr>
          <p:cNvPr id="17" name="図 16" descr="グラフィカル ユーザー インターフェイス, Web サイト&#10;&#10;自動的に生成された説明">
            <a:extLst>
              <a:ext uri="{FF2B5EF4-FFF2-40B4-BE49-F238E27FC236}">
                <a16:creationId xmlns:a16="http://schemas.microsoft.com/office/drawing/2014/main" id="{B322CE77-6A28-4CFA-BC9F-358720ABA5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3919" y="4587469"/>
            <a:ext cx="3169921" cy="1783080"/>
          </a:xfrm>
          <a:prstGeom prst="rect">
            <a:avLst/>
          </a:prstGeom>
        </p:spPr>
      </p:pic>
      <p:sp>
        <p:nvSpPr>
          <p:cNvPr id="27" name="矢印: 右 26">
            <a:extLst>
              <a:ext uri="{FF2B5EF4-FFF2-40B4-BE49-F238E27FC236}">
                <a16:creationId xmlns:a16="http://schemas.microsoft.com/office/drawing/2014/main" id="{E4F4F677-D996-493D-AD01-E402C07FE3DF}"/>
              </a:ext>
            </a:extLst>
          </p:cNvPr>
          <p:cNvSpPr/>
          <p:nvPr/>
        </p:nvSpPr>
        <p:spPr>
          <a:xfrm rot="5400000">
            <a:off x="10322559" y="1692632"/>
            <a:ext cx="568962" cy="64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30" name="矢印: 右 29">
            <a:extLst>
              <a:ext uri="{FF2B5EF4-FFF2-40B4-BE49-F238E27FC236}">
                <a16:creationId xmlns:a16="http://schemas.microsoft.com/office/drawing/2014/main" id="{1E2954D7-60E6-4341-8E6D-417E625D7292}"/>
              </a:ext>
            </a:extLst>
          </p:cNvPr>
          <p:cNvSpPr/>
          <p:nvPr/>
        </p:nvSpPr>
        <p:spPr>
          <a:xfrm rot="10800000">
            <a:off x="7863840" y="2955767"/>
            <a:ext cx="975360" cy="619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31" name="矢印: 右 30">
            <a:extLst>
              <a:ext uri="{FF2B5EF4-FFF2-40B4-BE49-F238E27FC236}">
                <a16:creationId xmlns:a16="http://schemas.microsoft.com/office/drawing/2014/main" id="{C364EFA7-68F9-4BE0-93FE-75F28880E73C}"/>
              </a:ext>
            </a:extLst>
          </p:cNvPr>
          <p:cNvSpPr/>
          <p:nvPr/>
        </p:nvSpPr>
        <p:spPr>
          <a:xfrm rot="10800000">
            <a:off x="3352800" y="3021014"/>
            <a:ext cx="975360" cy="619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32" name="矢印: 右 31">
            <a:extLst>
              <a:ext uri="{FF2B5EF4-FFF2-40B4-BE49-F238E27FC236}">
                <a16:creationId xmlns:a16="http://schemas.microsoft.com/office/drawing/2014/main" id="{2FAA0D72-A2EC-4450-8FBF-F3570939F33F}"/>
              </a:ext>
            </a:extLst>
          </p:cNvPr>
          <p:cNvSpPr/>
          <p:nvPr/>
        </p:nvSpPr>
        <p:spPr>
          <a:xfrm rot="5400000">
            <a:off x="1762729" y="4062164"/>
            <a:ext cx="568962" cy="64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33" name="矢印: 右 32">
            <a:extLst>
              <a:ext uri="{FF2B5EF4-FFF2-40B4-BE49-F238E27FC236}">
                <a16:creationId xmlns:a16="http://schemas.microsoft.com/office/drawing/2014/main" id="{8522F543-CD3A-4C6A-8207-838A4A3E6A7D}"/>
              </a:ext>
            </a:extLst>
          </p:cNvPr>
          <p:cNvSpPr/>
          <p:nvPr/>
        </p:nvSpPr>
        <p:spPr>
          <a:xfrm>
            <a:off x="7863840" y="5257926"/>
            <a:ext cx="975360" cy="619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22225">
                <a:solidFill>
                  <a:schemeClr val="accent2"/>
                </a:solidFill>
                <a:prstDash val="solid"/>
              </a:ln>
              <a:solidFill>
                <a:schemeClr val="accent2">
                  <a:lumMod val="40000"/>
                  <a:lumOff val="60000"/>
                </a:schemeClr>
              </a:solidFill>
            </a:endParaRPr>
          </a:p>
        </p:txBody>
      </p:sp>
      <p:sp>
        <p:nvSpPr>
          <p:cNvPr id="21" name="テキスト ボックス 20">
            <a:extLst>
              <a:ext uri="{FF2B5EF4-FFF2-40B4-BE49-F238E27FC236}">
                <a16:creationId xmlns:a16="http://schemas.microsoft.com/office/drawing/2014/main" id="{9075B30A-DBCE-49DE-8973-43AD9ABFC233}"/>
              </a:ext>
            </a:extLst>
          </p:cNvPr>
          <p:cNvSpPr txBox="1"/>
          <p:nvPr/>
        </p:nvSpPr>
        <p:spPr>
          <a:xfrm>
            <a:off x="9845879" y="1801955"/>
            <a:ext cx="1569660" cy="369332"/>
          </a:xfrm>
          <a:prstGeom prst="rect">
            <a:avLst/>
          </a:prstGeom>
          <a:noFill/>
        </p:spPr>
        <p:txBody>
          <a:bodyPr wrap="none" rtlCol="0">
            <a:spAutoFit/>
          </a:bodyPr>
          <a:lstStyle/>
          <a:p>
            <a:r>
              <a:rPr kumimoji="1" lang="ja-JP" altLang="en-US" b="1" dirty="0"/>
              <a:t>課題説明画面</a:t>
            </a:r>
          </a:p>
        </p:txBody>
      </p:sp>
      <p:sp>
        <p:nvSpPr>
          <p:cNvPr id="34" name="テキスト ボックス 33">
            <a:extLst>
              <a:ext uri="{FF2B5EF4-FFF2-40B4-BE49-F238E27FC236}">
                <a16:creationId xmlns:a16="http://schemas.microsoft.com/office/drawing/2014/main" id="{223DD9B3-EB40-478A-AC03-57F03980376F}"/>
              </a:ext>
            </a:extLst>
          </p:cNvPr>
          <p:cNvSpPr txBox="1"/>
          <p:nvPr/>
        </p:nvSpPr>
        <p:spPr>
          <a:xfrm>
            <a:off x="5521680" y="4100263"/>
            <a:ext cx="1569660" cy="369332"/>
          </a:xfrm>
          <a:prstGeom prst="rect">
            <a:avLst/>
          </a:prstGeom>
          <a:noFill/>
        </p:spPr>
        <p:txBody>
          <a:bodyPr wrap="none" rtlCol="0">
            <a:spAutoFit/>
          </a:bodyPr>
          <a:lstStyle/>
          <a:p>
            <a:r>
              <a:rPr kumimoji="1" lang="ja-JP" altLang="en-US" b="1" dirty="0"/>
              <a:t>操作説明画面</a:t>
            </a:r>
          </a:p>
        </p:txBody>
      </p:sp>
      <p:sp>
        <p:nvSpPr>
          <p:cNvPr id="35" name="テキスト ボックス 34">
            <a:extLst>
              <a:ext uri="{FF2B5EF4-FFF2-40B4-BE49-F238E27FC236}">
                <a16:creationId xmlns:a16="http://schemas.microsoft.com/office/drawing/2014/main" id="{A4FB4CE0-365E-4666-A8F6-5C1989CEE6A0}"/>
              </a:ext>
            </a:extLst>
          </p:cNvPr>
          <p:cNvSpPr txBox="1"/>
          <p:nvPr/>
        </p:nvSpPr>
        <p:spPr>
          <a:xfrm>
            <a:off x="9822210" y="4086180"/>
            <a:ext cx="1569660" cy="369332"/>
          </a:xfrm>
          <a:prstGeom prst="rect">
            <a:avLst/>
          </a:prstGeom>
          <a:noFill/>
        </p:spPr>
        <p:txBody>
          <a:bodyPr wrap="none" rtlCol="0">
            <a:spAutoFit/>
          </a:bodyPr>
          <a:lstStyle/>
          <a:p>
            <a:r>
              <a:rPr kumimoji="1" lang="ja-JP" altLang="en-US" b="1" dirty="0"/>
              <a:t>課題説明画面</a:t>
            </a:r>
          </a:p>
        </p:txBody>
      </p:sp>
      <p:sp>
        <p:nvSpPr>
          <p:cNvPr id="37" name="テキスト ボックス 36">
            <a:extLst>
              <a:ext uri="{FF2B5EF4-FFF2-40B4-BE49-F238E27FC236}">
                <a16:creationId xmlns:a16="http://schemas.microsoft.com/office/drawing/2014/main" id="{207D195A-0757-4CCE-8DE2-4F06DE9C14C3}"/>
              </a:ext>
            </a:extLst>
          </p:cNvPr>
          <p:cNvSpPr txBox="1"/>
          <p:nvPr/>
        </p:nvSpPr>
        <p:spPr>
          <a:xfrm>
            <a:off x="1241472" y="4086180"/>
            <a:ext cx="1338828" cy="369332"/>
          </a:xfrm>
          <a:prstGeom prst="rect">
            <a:avLst/>
          </a:prstGeom>
          <a:noFill/>
        </p:spPr>
        <p:txBody>
          <a:bodyPr wrap="none" rtlCol="0">
            <a:spAutoFit/>
          </a:bodyPr>
          <a:lstStyle/>
          <a:p>
            <a:r>
              <a:rPr lang="ja-JP" altLang="en-US" b="1" dirty="0"/>
              <a:t>１問目</a:t>
            </a:r>
            <a:r>
              <a:rPr kumimoji="1" lang="ja-JP" altLang="en-US" b="1" dirty="0"/>
              <a:t>画面</a:t>
            </a:r>
          </a:p>
        </p:txBody>
      </p:sp>
      <p:sp>
        <p:nvSpPr>
          <p:cNvPr id="38" name="テキスト ボックス 37">
            <a:extLst>
              <a:ext uri="{FF2B5EF4-FFF2-40B4-BE49-F238E27FC236}">
                <a16:creationId xmlns:a16="http://schemas.microsoft.com/office/drawing/2014/main" id="{549EC8A7-58A9-4ED6-9DB7-D46E3AB57D81}"/>
              </a:ext>
            </a:extLst>
          </p:cNvPr>
          <p:cNvSpPr txBox="1"/>
          <p:nvPr/>
        </p:nvSpPr>
        <p:spPr>
          <a:xfrm>
            <a:off x="1241472" y="6488668"/>
            <a:ext cx="1338828" cy="369332"/>
          </a:xfrm>
          <a:prstGeom prst="rect">
            <a:avLst/>
          </a:prstGeom>
          <a:noFill/>
        </p:spPr>
        <p:txBody>
          <a:bodyPr wrap="none" rtlCol="0">
            <a:spAutoFit/>
          </a:bodyPr>
          <a:lstStyle/>
          <a:p>
            <a:r>
              <a:rPr lang="ja-JP" altLang="en-US" b="1" dirty="0"/>
              <a:t>２問目</a:t>
            </a:r>
            <a:r>
              <a:rPr kumimoji="1" lang="ja-JP" altLang="en-US" b="1" dirty="0"/>
              <a:t>画面</a:t>
            </a:r>
          </a:p>
        </p:txBody>
      </p:sp>
      <p:sp>
        <p:nvSpPr>
          <p:cNvPr id="39" name="テキスト ボックス 38">
            <a:extLst>
              <a:ext uri="{FF2B5EF4-FFF2-40B4-BE49-F238E27FC236}">
                <a16:creationId xmlns:a16="http://schemas.microsoft.com/office/drawing/2014/main" id="{4D778A4B-B39A-4D4F-84E7-C54B3F24B836}"/>
              </a:ext>
            </a:extLst>
          </p:cNvPr>
          <p:cNvSpPr txBox="1"/>
          <p:nvPr/>
        </p:nvSpPr>
        <p:spPr>
          <a:xfrm>
            <a:off x="5426586" y="6517509"/>
            <a:ext cx="1338828" cy="369332"/>
          </a:xfrm>
          <a:prstGeom prst="rect">
            <a:avLst/>
          </a:prstGeom>
          <a:noFill/>
        </p:spPr>
        <p:txBody>
          <a:bodyPr wrap="none" rtlCol="0">
            <a:spAutoFit/>
          </a:bodyPr>
          <a:lstStyle/>
          <a:p>
            <a:r>
              <a:rPr lang="ja-JP" altLang="en-US" b="1" dirty="0"/>
              <a:t>３問目</a:t>
            </a:r>
            <a:r>
              <a:rPr kumimoji="1" lang="ja-JP" altLang="en-US" b="1" dirty="0"/>
              <a:t>画面</a:t>
            </a:r>
          </a:p>
        </p:txBody>
      </p:sp>
      <p:sp>
        <p:nvSpPr>
          <p:cNvPr id="40" name="テキスト ボックス 39">
            <a:extLst>
              <a:ext uri="{FF2B5EF4-FFF2-40B4-BE49-F238E27FC236}">
                <a16:creationId xmlns:a16="http://schemas.microsoft.com/office/drawing/2014/main" id="{DDF46DD0-823E-4CCD-B812-5B05972FD3D1}"/>
              </a:ext>
            </a:extLst>
          </p:cNvPr>
          <p:cNvSpPr txBox="1"/>
          <p:nvPr/>
        </p:nvSpPr>
        <p:spPr>
          <a:xfrm>
            <a:off x="9384213" y="6459346"/>
            <a:ext cx="1800493" cy="369332"/>
          </a:xfrm>
          <a:prstGeom prst="rect">
            <a:avLst/>
          </a:prstGeom>
          <a:noFill/>
        </p:spPr>
        <p:txBody>
          <a:bodyPr wrap="none" rtlCol="0">
            <a:spAutoFit/>
          </a:bodyPr>
          <a:lstStyle/>
          <a:p>
            <a:r>
              <a:rPr lang="ja-JP" altLang="en-US" b="1" dirty="0"/>
              <a:t>答え合わせ</a:t>
            </a:r>
            <a:r>
              <a:rPr kumimoji="1" lang="ja-JP" altLang="en-US" b="1" dirty="0"/>
              <a:t>画面</a:t>
            </a:r>
          </a:p>
        </p:txBody>
      </p:sp>
      <p:pic>
        <p:nvPicPr>
          <p:cNvPr id="3" name="図 2" descr="画面操作された男性の写真のスクリーンショット&#10;&#10;中程度の精度で自動的に生成された説明">
            <a:extLst>
              <a:ext uri="{FF2B5EF4-FFF2-40B4-BE49-F238E27FC236}">
                <a16:creationId xmlns:a16="http://schemas.microsoft.com/office/drawing/2014/main" id="{D0419197-1A18-4994-9B99-B9408D2537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12162" y="4676266"/>
            <a:ext cx="3169920" cy="1783080"/>
          </a:xfrm>
          <a:prstGeom prst="rect">
            <a:avLst/>
          </a:prstGeom>
        </p:spPr>
      </p:pic>
      <p:sp>
        <p:nvSpPr>
          <p:cNvPr id="4" name="テキスト ボックス 3">
            <a:hlinkClick r:id="rId10"/>
            <a:extLst>
              <a:ext uri="{FF2B5EF4-FFF2-40B4-BE49-F238E27FC236}">
                <a16:creationId xmlns:a16="http://schemas.microsoft.com/office/drawing/2014/main" id="{6265633A-F800-49CD-842E-B0D58D73D519}"/>
              </a:ext>
            </a:extLst>
          </p:cNvPr>
          <p:cNvSpPr txBox="1"/>
          <p:nvPr/>
        </p:nvSpPr>
        <p:spPr>
          <a:xfrm>
            <a:off x="325926" y="842090"/>
            <a:ext cx="8428911" cy="707886"/>
          </a:xfrm>
          <a:prstGeom prst="rect">
            <a:avLst/>
          </a:prstGeom>
          <a:noFill/>
        </p:spPr>
        <p:txBody>
          <a:bodyPr wrap="none" rtlCol="0">
            <a:spAutoFit/>
          </a:bodyPr>
          <a:lstStyle/>
          <a:p>
            <a:r>
              <a:rPr kumimoji="1" lang="ja-JP" altLang="en-US" sz="4000" dirty="0"/>
              <a:t>三つの山課題</a:t>
            </a:r>
            <a:r>
              <a:rPr kumimoji="1" lang="en-US" altLang="ja-JP" sz="4000" dirty="0"/>
              <a:t>Web</a:t>
            </a:r>
            <a:r>
              <a:rPr kumimoji="1" lang="ja-JP" altLang="en-US" sz="4000" dirty="0"/>
              <a:t>アプリ画面遷移図</a:t>
            </a:r>
            <a:endParaRPr kumimoji="1" lang="en-US" altLang="ja-JP" sz="4000" dirty="0"/>
          </a:p>
        </p:txBody>
      </p:sp>
      <p:sp>
        <p:nvSpPr>
          <p:cNvPr id="28" name="矢印: 右 27">
            <a:extLst>
              <a:ext uri="{FF2B5EF4-FFF2-40B4-BE49-F238E27FC236}">
                <a16:creationId xmlns:a16="http://schemas.microsoft.com/office/drawing/2014/main" id="{3037F2C3-6B81-41ED-85BF-F96F23E3FCA9}"/>
              </a:ext>
            </a:extLst>
          </p:cNvPr>
          <p:cNvSpPr/>
          <p:nvPr/>
        </p:nvSpPr>
        <p:spPr>
          <a:xfrm>
            <a:off x="3581311" y="5257926"/>
            <a:ext cx="975360" cy="619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334503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3898</TotalTime>
  <Words>1094</Words>
  <Application>Microsoft Office PowerPoint</Application>
  <PresentationFormat>ワイド画面</PresentationFormat>
  <Paragraphs>118</Paragraphs>
  <Slides>11</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ＭＳ 明朝</vt:lpstr>
      <vt:lpstr>游ゴシック</vt:lpstr>
      <vt:lpstr>游ゴシック Light</vt:lpstr>
      <vt:lpstr>Arial</vt:lpstr>
      <vt:lpstr>Times New Roman</vt:lpstr>
      <vt:lpstr>Office テーマ</vt:lpstr>
      <vt:lpstr>発達心理学における空間認知能力テスト 「３つの山課題」のWebアプリ開発 </vt:lpstr>
      <vt:lpstr>PowerPoint プレゼンテーション</vt:lpstr>
      <vt:lpstr>発達心理学における 思考の自己中心性の減少と 相対的な関係の理解</vt:lpstr>
      <vt:lpstr>PowerPoint プレゼンテーション</vt:lpstr>
      <vt:lpstr>結果：8、9歳までの子供は 人形からの景色を答えられなかった</vt:lpstr>
      <vt:lpstr>PowerPoint プレゼンテーション</vt:lpstr>
      <vt:lpstr>３つの山課題をWebアプリ化する目的</vt:lpstr>
      <vt:lpstr>PowerPoint プレゼンテーション</vt:lpstr>
      <vt:lpstr>PowerPoint プレゼンテーション</vt:lpstr>
      <vt:lpstr>本研究のまとめ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米田 創一</dc:creator>
  <cp:lastModifiedBy>米田 創一</cp:lastModifiedBy>
  <cp:revision>4</cp:revision>
  <dcterms:created xsi:type="dcterms:W3CDTF">2022-01-28T07:56:35Z</dcterms:created>
  <dcterms:modified xsi:type="dcterms:W3CDTF">2022-02-14T05:34:42Z</dcterms:modified>
</cp:coreProperties>
</file>