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82" r:id="rId7"/>
    <p:sldId id="262" r:id="rId8"/>
    <p:sldId id="275" r:id="rId9"/>
    <p:sldId id="263" r:id="rId10"/>
    <p:sldId id="300" r:id="rId11"/>
    <p:sldId id="284" r:id="rId12"/>
    <p:sldId id="285" r:id="rId13"/>
    <p:sldId id="292" r:id="rId14"/>
    <p:sldId id="286" r:id="rId15"/>
    <p:sldId id="287" r:id="rId16"/>
    <p:sldId id="293" r:id="rId17"/>
    <p:sldId id="289" r:id="rId18"/>
    <p:sldId id="269" r:id="rId19"/>
    <p:sldId id="290" r:id="rId20"/>
    <p:sldId id="291" r:id="rId21"/>
    <p:sldId id="271" r:id="rId22"/>
    <p:sldId id="267" r:id="rId23"/>
    <p:sldId id="296" r:id="rId24"/>
    <p:sldId id="294" r:id="rId25"/>
    <p:sldId id="295" r:id="rId26"/>
    <p:sldId id="268" r:id="rId27"/>
    <p:sldId id="297" r:id="rId28"/>
    <p:sldId id="298" r:id="rId29"/>
    <p:sldId id="299" r:id="rId30"/>
    <p:sldId id="279" r:id="rId31"/>
    <p:sldId id="280" r:id="rId32"/>
    <p:sldId id="281" r:id="rId33"/>
    <p:sldId id="301" r:id="rId34"/>
    <p:sldId id="261" r:id="rId35"/>
    <p:sldId id="283" r:id="rId36"/>
    <p:sldId id="303"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p:restoredTop sz="82101"/>
  </p:normalViewPr>
  <p:slideViewPr>
    <p:cSldViewPr snapToGrid="0" snapToObjects="1">
      <p:cViewPr varScale="1">
        <p:scale>
          <a:sx n="95" d="100"/>
          <a:sy n="95" d="100"/>
        </p:scale>
        <p:origin x="1256" y="176"/>
      </p:cViewPr>
      <p:guideLst/>
    </p:cSldViewPr>
  </p:slideViewPr>
  <p:outlineViewPr>
    <p:cViewPr>
      <p:scale>
        <a:sx n="33" d="100"/>
        <a:sy n="33" d="100"/>
      </p:scale>
      <p:origin x="0" y="-1165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21" d="100"/>
          <a:sy n="121" d="100"/>
        </p:scale>
        <p:origin x="3152" y="-7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全体的に利用している</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03F2-C543-8E7D-1A5E83A2970C}"/>
                </c:ext>
              </c:extLst>
            </c:dLbl>
            <c:dLbl>
              <c:idx val="2"/>
              <c:delete val="1"/>
              <c:extLst>
                <c:ext xmlns:c15="http://schemas.microsoft.com/office/drawing/2012/chart" uri="{CE6537A1-D6FC-4f65-9D91-7224C49458BB}"/>
                <c:ext xmlns:c16="http://schemas.microsoft.com/office/drawing/2014/chart" uri="{C3380CC4-5D6E-409C-BE32-E72D297353CC}">
                  <c16:uniqueId val="{00000015-03F2-C543-8E7D-1A5E83A2970C}"/>
                </c:ext>
              </c:extLst>
            </c:dLbl>
            <c:dLbl>
              <c:idx val="3"/>
              <c:delete val="1"/>
              <c:extLst>
                <c:ext xmlns:c15="http://schemas.microsoft.com/office/drawing/2012/chart" uri="{CE6537A1-D6FC-4f65-9D91-7224C49458BB}"/>
                <c:ext xmlns:c16="http://schemas.microsoft.com/office/drawing/2014/chart" uri="{C3380CC4-5D6E-409C-BE32-E72D297353CC}">
                  <c16:uniqueId val="{00000016-03F2-C543-8E7D-1A5E83A297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2015年</c:v>
                </c:pt>
                <c:pt idx="1">
                  <c:v>2016年</c:v>
                </c:pt>
                <c:pt idx="2">
                  <c:v>2017年</c:v>
                </c:pt>
                <c:pt idx="3">
                  <c:v>2018年</c:v>
                </c:pt>
                <c:pt idx="4">
                  <c:v>2019年</c:v>
                </c:pt>
              </c:strCache>
            </c:strRef>
          </c:cat>
          <c:val>
            <c:numRef>
              <c:f>Sheet1!$B$2:$B$6</c:f>
              <c:numCache>
                <c:formatCode>General</c:formatCode>
                <c:ptCount val="5"/>
                <c:pt idx="0">
                  <c:v>22.8</c:v>
                </c:pt>
                <c:pt idx="1">
                  <c:v>24.4</c:v>
                </c:pt>
                <c:pt idx="2">
                  <c:v>29.4</c:v>
                </c:pt>
                <c:pt idx="3">
                  <c:v>33.1</c:v>
                </c:pt>
                <c:pt idx="4">
                  <c:v>36.1</c:v>
                </c:pt>
              </c:numCache>
            </c:numRef>
          </c:val>
          <c:extLst>
            <c:ext xmlns:c16="http://schemas.microsoft.com/office/drawing/2014/chart" uri="{C3380CC4-5D6E-409C-BE32-E72D297353CC}">
              <c16:uniqueId val="{00000000-03F2-C543-8E7D-1A5E83A2970C}"/>
            </c:ext>
          </c:extLst>
        </c:ser>
        <c:ser>
          <c:idx val="1"/>
          <c:order val="1"/>
          <c:tx>
            <c:strRef>
              <c:f>Sheet1!$C$1</c:f>
              <c:strCache>
                <c:ptCount val="1"/>
                <c:pt idx="0">
                  <c:v>一部利用している</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03F2-C543-8E7D-1A5E83A2970C}"/>
                </c:ext>
              </c:extLst>
            </c:dLbl>
            <c:dLbl>
              <c:idx val="2"/>
              <c:delete val="1"/>
              <c:extLst>
                <c:ext xmlns:c15="http://schemas.microsoft.com/office/drawing/2012/chart" uri="{CE6537A1-D6FC-4f65-9D91-7224C49458BB}"/>
                <c:ext xmlns:c16="http://schemas.microsoft.com/office/drawing/2014/chart" uri="{C3380CC4-5D6E-409C-BE32-E72D297353CC}">
                  <c16:uniqueId val="{00000014-03F2-C543-8E7D-1A5E83A2970C}"/>
                </c:ext>
              </c:extLst>
            </c:dLbl>
            <c:dLbl>
              <c:idx val="3"/>
              <c:delete val="1"/>
              <c:extLst>
                <c:ext xmlns:c15="http://schemas.microsoft.com/office/drawing/2012/chart" uri="{CE6537A1-D6FC-4f65-9D91-7224C49458BB}"/>
                <c:ext xmlns:c16="http://schemas.microsoft.com/office/drawing/2014/chart" uri="{C3380CC4-5D6E-409C-BE32-E72D297353CC}">
                  <c16:uniqueId val="{00000017-03F2-C543-8E7D-1A5E83A297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2015年</c:v>
                </c:pt>
                <c:pt idx="1">
                  <c:v>2016年</c:v>
                </c:pt>
                <c:pt idx="2">
                  <c:v>2017年</c:v>
                </c:pt>
                <c:pt idx="3">
                  <c:v>2018年</c:v>
                </c:pt>
                <c:pt idx="4">
                  <c:v>2019年</c:v>
                </c:pt>
              </c:strCache>
            </c:strRef>
          </c:cat>
          <c:val>
            <c:numRef>
              <c:f>Sheet1!$C$2:$C$6</c:f>
              <c:numCache>
                <c:formatCode>General</c:formatCode>
                <c:ptCount val="5"/>
                <c:pt idx="0">
                  <c:v>21.7</c:v>
                </c:pt>
                <c:pt idx="1">
                  <c:v>21.7</c:v>
                </c:pt>
                <c:pt idx="2">
                  <c:v>27.5</c:v>
                </c:pt>
                <c:pt idx="3">
                  <c:v>25.6</c:v>
                </c:pt>
                <c:pt idx="4">
                  <c:v>28.6</c:v>
                </c:pt>
              </c:numCache>
            </c:numRef>
          </c:val>
          <c:extLst>
            <c:ext xmlns:c16="http://schemas.microsoft.com/office/drawing/2014/chart" uri="{C3380CC4-5D6E-409C-BE32-E72D297353CC}">
              <c16:uniqueId val="{00000001-03F2-C543-8E7D-1A5E83A2970C}"/>
            </c:ext>
          </c:extLst>
        </c:ser>
        <c:ser>
          <c:idx val="2"/>
          <c:order val="2"/>
          <c:tx>
            <c:strRef>
              <c:f>Sheet1!$D$1</c:f>
              <c:strCache>
                <c:ptCount val="1"/>
                <c:pt idx="0">
                  <c:v>利用する予定である</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03F2-C543-8E7D-1A5E83A2970C}"/>
                </c:ext>
              </c:extLst>
            </c:dLbl>
            <c:dLbl>
              <c:idx val="2"/>
              <c:delete val="1"/>
              <c:extLst>
                <c:ext xmlns:c15="http://schemas.microsoft.com/office/drawing/2012/chart" uri="{CE6537A1-D6FC-4f65-9D91-7224C49458BB}"/>
                <c:ext xmlns:c16="http://schemas.microsoft.com/office/drawing/2014/chart" uri="{C3380CC4-5D6E-409C-BE32-E72D297353CC}">
                  <c16:uniqueId val="{00000013-03F2-C543-8E7D-1A5E83A2970C}"/>
                </c:ext>
              </c:extLst>
            </c:dLbl>
            <c:dLbl>
              <c:idx val="3"/>
              <c:delete val="1"/>
              <c:extLst>
                <c:ext xmlns:c15="http://schemas.microsoft.com/office/drawing/2012/chart" uri="{CE6537A1-D6FC-4f65-9D91-7224C49458BB}"/>
                <c:ext xmlns:c16="http://schemas.microsoft.com/office/drawing/2014/chart" uri="{C3380CC4-5D6E-409C-BE32-E72D297353CC}">
                  <c16:uniqueId val="{00000018-03F2-C543-8E7D-1A5E83A297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2015年</c:v>
                </c:pt>
                <c:pt idx="1">
                  <c:v>2016年</c:v>
                </c:pt>
                <c:pt idx="2">
                  <c:v>2017年</c:v>
                </c:pt>
                <c:pt idx="3">
                  <c:v>2018年</c:v>
                </c:pt>
                <c:pt idx="4">
                  <c:v>2019年</c:v>
                </c:pt>
              </c:strCache>
            </c:strRef>
          </c:cat>
          <c:val>
            <c:numRef>
              <c:f>Sheet1!$D$2:$D$6</c:f>
              <c:numCache>
                <c:formatCode>General</c:formatCode>
                <c:ptCount val="5"/>
                <c:pt idx="0">
                  <c:v>15</c:v>
                </c:pt>
                <c:pt idx="1">
                  <c:v>14.5</c:v>
                </c:pt>
                <c:pt idx="2">
                  <c:v>13.4</c:v>
                </c:pt>
                <c:pt idx="3">
                  <c:v>14.1</c:v>
                </c:pt>
                <c:pt idx="4">
                  <c:v>10.4</c:v>
                </c:pt>
              </c:numCache>
            </c:numRef>
          </c:val>
          <c:extLst>
            <c:ext xmlns:c16="http://schemas.microsoft.com/office/drawing/2014/chart" uri="{C3380CC4-5D6E-409C-BE32-E72D297353CC}">
              <c16:uniqueId val="{00000002-03F2-C543-8E7D-1A5E83A2970C}"/>
            </c:ext>
          </c:extLst>
        </c:ser>
        <c:ser>
          <c:idx val="3"/>
          <c:order val="3"/>
          <c:tx>
            <c:strRef>
              <c:f>Sheet1!$E$1</c:f>
              <c:strCache>
                <c:ptCount val="1"/>
                <c:pt idx="0">
                  <c:v>系利用していない</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03F2-C543-8E7D-1A5E83A2970C}"/>
                </c:ext>
              </c:extLst>
            </c:dLbl>
            <c:dLbl>
              <c:idx val="2"/>
              <c:delete val="1"/>
              <c:extLst>
                <c:ext xmlns:c15="http://schemas.microsoft.com/office/drawing/2012/chart" uri="{CE6537A1-D6FC-4f65-9D91-7224C49458BB}"/>
                <c:ext xmlns:c16="http://schemas.microsoft.com/office/drawing/2014/chart" uri="{C3380CC4-5D6E-409C-BE32-E72D297353CC}">
                  <c16:uniqueId val="{00000012-03F2-C543-8E7D-1A5E83A2970C}"/>
                </c:ext>
              </c:extLst>
            </c:dLbl>
            <c:dLbl>
              <c:idx val="3"/>
              <c:delete val="1"/>
              <c:extLst>
                <c:ext xmlns:c15="http://schemas.microsoft.com/office/drawing/2012/chart" uri="{CE6537A1-D6FC-4f65-9D91-7224C49458BB}"/>
                <c:ext xmlns:c16="http://schemas.microsoft.com/office/drawing/2014/chart" uri="{C3380CC4-5D6E-409C-BE32-E72D297353CC}">
                  <c16:uniqueId val="{00000019-03F2-C543-8E7D-1A5E83A297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2015年</c:v>
                </c:pt>
                <c:pt idx="1">
                  <c:v>2016年</c:v>
                </c:pt>
                <c:pt idx="2">
                  <c:v>2017年</c:v>
                </c:pt>
                <c:pt idx="3">
                  <c:v>2018年</c:v>
                </c:pt>
                <c:pt idx="4">
                  <c:v>2019年</c:v>
                </c:pt>
              </c:strCache>
            </c:strRef>
          </c:cat>
          <c:val>
            <c:numRef>
              <c:f>Sheet1!$E$2:$E$6</c:f>
              <c:numCache>
                <c:formatCode>General</c:formatCode>
                <c:ptCount val="5"/>
                <c:pt idx="0">
                  <c:v>30</c:v>
                </c:pt>
                <c:pt idx="1">
                  <c:v>29.3</c:v>
                </c:pt>
                <c:pt idx="2">
                  <c:v>22.1</c:v>
                </c:pt>
                <c:pt idx="3">
                  <c:v>21.5</c:v>
                </c:pt>
                <c:pt idx="4">
                  <c:v>17.899999999999999</c:v>
                </c:pt>
              </c:numCache>
            </c:numRef>
          </c:val>
          <c:extLst>
            <c:ext xmlns:c16="http://schemas.microsoft.com/office/drawing/2014/chart" uri="{C3380CC4-5D6E-409C-BE32-E72D297353CC}">
              <c16:uniqueId val="{00000003-03F2-C543-8E7D-1A5E83A2970C}"/>
            </c:ext>
          </c:extLst>
        </c:ser>
        <c:ser>
          <c:idx val="4"/>
          <c:order val="4"/>
          <c:tx>
            <c:strRef>
              <c:f>Sheet1!$F$1</c:f>
              <c:strCache>
                <c:ptCount val="1"/>
                <c:pt idx="0">
                  <c:v>よくわからない</c:v>
                </c:pt>
              </c:strCache>
            </c:strRef>
          </c:tx>
          <c:spPr>
            <a:solidFill>
              <a:schemeClr val="accent5"/>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F-03F2-C543-8E7D-1A5E83A2970C}"/>
                </c:ext>
              </c:extLst>
            </c:dLbl>
            <c:dLbl>
              <c:idx val="2"/>
              <c:delete val="1"/>
              <c:extLst>
                <c:ext xmlns:c15="http://schemas.microsoft.com/office/drawing/2012/chart" uri="{CE6537A1-D6FC-4f65-9D91-7224C49458BB}"/>
                <c:ext xmlns:c16="http://schemas.microsoft.com/office/drawing/2014/chart" uri="{C3380CC4-5D6E-409C-BE32-E72D297353CC}">
                  <c16:uniqueId val="{00000010-03F2-C543-8E7D-1A5E83A2970C}"/>
                </c:ext>
              </c:extLst>
            </c:dLbl>
            <c:dLbl>
              <c:idx val="3"/>
              <c:delete val="1"/>
              <c:extLst>
                <c:ext xmlns:c15="http://schemas.microsoft.com/office/drawing/2012/chart" uri="{CE6537A1-D6FC-4f65-9D91-7224C49458BB}"/>
                <c:ext xmlns:c16="http://schemas.microsoft.com/office/drawing/2014/chart" uri="{C3380CC4-5D6E-409C-BE32-E72D297353CC}">
                  <c16:uniqueId val="{00000011-03F2-C543-8E7D-1A5E83A297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2015年</c:v>
                </c:pt>
                <c:pt idx="1">
                  <c:v>2016年</c:v>
                </c:pt>
                <c:pt idx="2">
                  <c:v>2017年</c:v>
                </c:pt>
                <c:pt idx="3">
                  <c:v>2018年</c:v>
                </c:pt>
                <c:pt idx="4">
                  <c:v>2019年</c:v>
                </c:pt>
              </c:strCache>
            </c:strRef>
          </c:cat>
          <c:val>
            <c:numRef>
              <c:f>Sheet1!$F$2:$F$6</c:f>
              <c:numCache>
                <c:formatCode>General</c:formatCode>
                <c:ptCount val="5"/>
                <c:pt idx="0">
                  <c:v>10.4</c:v>
                </c:pt>
                <c:pt idx="1">
                  <c:v>9.3000000000000007</c:v>
                </c:pt>
                <c:pt idx="2">
                  <c:v>7.6</c:v>
                </c:pt>
                <c:pt idx="3">
                  <c:v>5.7</c:v>
                </c:pt>
                <c:pt idx="4">
                  <c:v>6.9</c:v>
                </c:pt>
              </c:numCache>
            </c:numRef>
          </c:val>
          <c:extLst>
            <c:ext xmlns:c16="http://schemas.microsoft.com/office/drawing/2014/chart" uri="{C3380CC4-5D6E-409C-BE32-E72D297353CC}">
              <c16:uniqueId val="{00000004-03F2-C543-8E7D-1A5E83A2970C}"/>
            </c:ext>
          </c:extLst>
        </c:ser>
        <c:dLbls>
          <c:dLblPos val="inEnd"/>
          <c:showLegendKey val="0"/>
          <c:showVal val="1"/>
          <c:showCatName val="0"/>
          <c:showSerName val="0"/>
          <c:showPercent val="0"/>
          <c:showBubbleSize val="0"/>
        </c:dLbls>
        <c:gapWidth val="75"/>
        <c:overlap val="100"/>
        <c:serLines>
          <c:spPr>
            <a:ln w="9525" cap="flat" cmpd="sng" algn="ctr">
              <a:solidFill>
                <a:schemeClr val="tx1">
                  <a:lumMod val="35000"/>
                  <a:lumOff val="65000"/>
                </a:schemeClr>
              </a:solidFill>
              <a:round/>
            </a:ln>
            <a:effectLst/>
          </c:spPr>
        </c:serLines>
        <c:axId val="101021471"/>
        <c:axId val="101023119"/>
      </c:barChart>
      <c:catAx>
        <c:axId val="10102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1023119"/>
        <c:crosses val="autoZero"/>
        <c:auto val="1"/>
        <c:lblAlgn val="ctr"/>
        <c:lblOffset val="100"/>
        <c:noMultiLvlLbl val="0"/>
      </c:catAx>
      <c:valAx>
        <c:axId val="101023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102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C8-6A46-ADA0-8278B6C0A5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C8-6A46-ADA0-8278B6C0A5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C8-6A46-ADA0-8278B6C0A5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C8-6A46-ADA0-8278B6C0A5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C8-6A46-ADA0-8278B6C0A5F1}"/>
              </c:ext>
            </c:extLst>
          </c:dPt>
          <c:dLbls>
            <c:dLbl>
              <c:idx val="0"/>
              <c:tx>
                <c:rich>
                  <a:bodyPr rot="0" spcFirstLastPara="1" vertOverflow="ellipsis" vert="horz" wrap="square" lIns="39600" tIns="19050" rIns="38100" bIns="19050" anchor="ctr" anchorCtr="1">
                    <a:noAutofit/>
                  </a:bodyPr>
                  <a:lstStyle/>
                  <a:p>
                    <a:pPr>
                      <a:defRPr sz="900" b="0" i="0" u="none" strike="noStrike" kern="1200" baseline="0">
                        <a:solidFill>
                          <a:schemeClr val="tx1"/>
                        </a:solidFill>
                        <a:latin typeface="+mn-lt"/>
                        <a:ea typeface="+mn-ea"/>
                        <a:cs typeface="+mn-cs"/>
                      </a:defRPr>
                    </a:pPr>
                    <a:fld id="{519C8D28-600D-D645-8617-225204D810F8}" type="CATEGORYNAME">
                      <a:rPr lang="ja-JP" altLang="en-US" sz="1600"/>
                      <a:pPr>
                        <a:defRPr sz="900" b="0" i="0" u="none" strike="noStrike" kern="1200" baseline="0">
                          <a:solidFill>
                            <a:schemeClr val="tx1"/>
                          </a:solidFill>
                          <a:latin typeface="+mn-lt"/>
                          <a:ea typeface="+mn-ea"/>
                          <a:cs typeface="+mn-cs"/>
                        </a:defRPr>
                      </a:pPr>
                      <a:t>[分類名]</a:t>
                    </a:fld>
                    <a:endParaRPr lang="ja-JP" altLang="en-US" sz="1600" baseline="0"/>
                  </a:p>
                  <a:p>
                    <a:pPr>
                      <a:defRPr sz="900" b="0" i="0" u="none" strike="noStrike" kern="1200" baseline="0">
                        <a:solidFill>
                          <a:schemeClr val="tx1"/>
                        </a:solidFill>
                        <a:latin typeface="+mn-lt"/>
                        <a:ea typeface="+mn-ea"/>
                        <a:cs typeface="+mn-cs"/>
                      </a:defRPr>
                    </a:pPr>
                    <a:fld id="{2D42AD31-CE70-4048-845D-B156D4A93AA5}" type="VALUE">
                      <a:rPr lang="en-US" altLang="ja-JP" sz="1600"/>
                      <a:pPr>
                        <a:defRPr sz="900" b="0" i="0" u="none" strike="noStrike" kern="1200" baseline="0">
                          <a:solidFill>
                            <a:schemeClr val="tx1"/>
                          </a:solidFill>
                          <a:latin typeface="+mn-lt"/>
                          <a:ea typeface="+mn-ea"/>
                          <a:cs typeface="+mn-cs"/>
                        </a:defRPr>
                      </a:pPr>
                      <a:t>[値]</a:t>
                    </a:fld>
                    <a:endParaRPr lang="ja-JP" altLang="en-US"/>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7559387367447519"/>
                      <c:h val="0.16816770498858979"/>
                    </c:manualLayout>
                  </c15:layout>
                  <c15:dlblFieldTable/>
                  <c15:showDataLabelsRange val="0"/>
                </c:ext>
                <c:ext xmlns:c16="http://schemas.microsoft.com/office/drawing/2014/chart" uri="{C3380CC4-5D6E-409C-BE32-E72D297353CC}">
                  <c16:uniqueId val="{00000001-31C8-6A46-ADA0-8278B6C0A5F1}"/>
                </c:ext>
              </c:extLst>
            </c:dLbl>
            <c:dLbl>
              <c:idx val="1"/>
              <c:tx>
                <c:rich>
                  <a:bodyPr rot="0" spcFirstLastPara="1" vertOverflow="ellipsis" vert="horz" wrap="square" lIns="39600" tIns="19050" rIns="38100" bIns="19050" anchor="ctr" anchorCtr="1">
                    <a:noAutofit/>
                  </a:bodyPr>
                  <a:lstStyle/>
                  <a:p>
                    <a:pPr>
                      <a:defRPr sz="900" b="0" i="0" u="none" strike="noStrike" kern="1200" baseline="0">
                        <a:solidFill>
                          <a:schemeClr val="tx1"/>
                        </a:solidFill>
                        <a:latin typeface="+mn-lt"/>
                        <a:ea typeface="+mn-ea"/>
                        <a:cs typeface="+mn-cs"/>
                      </a:defRPr>
                    </a:pPr>
                    <a:fld id="{E8E9CC0B-720C-A843-B526-E6D8B351AD4A}" type="CATEGORYNAME">
                      <a:rPr lang="ja-JP" altLang="en-US" sz="1600"/>
                      <a:pPr>
                        <a:defRPr sz="900" b="0" i="0" u="none" strike="noStrike" kern="1200" baseline="0">
                          <a:solidFill>
                            <a:schemeClr val="tx1"/>
                          </a:solidFill>
                          <a:latin typeface="+mn-lt"/>
                          <a:ea typeface="+mn-ea"/>
                          <a:cs typeface="+mn-cs"/>
                        </a:defRPr>
                      </a:pPr>
                      <a:t>[分類名]</a:t>
                    </a:fld>
                    <a:endParaRPr lang="ja-JP" altLang="en-US" sz="1600" baseline="0"/>
                  </a:p>
                  <a:p>
                    <a:pPr>
                      <a:defRPr sz="900" b="0" i="0" u="none" strike="noStrike" kern="1200" baseline="0">
                        <a:solidFill>
                          <a:schemeClr val="tx1"/>
                        </a:solidFill>
                        <a:latin typeface="+mn-lt"/>
                        <a:ea typeface="+mn-ea"/>
                        <a:cs typeface="+mn-cs"/>
                      </a:defRPr>
                    </a:pPr>
                    <a:fld id="{856D40F4-3169-F84F-9C9F-FD445F709F61}" type="VALUE">
                      <a:rPr lang="en-US" altLang="ja-JP" sz="1600"/>
                      <a:pPr>
                        <a:defRPr sz="900" b="0" i="0" u="none" strike="noStrike" kern="1200" baseline="0">
                          <a:solidFill>
                            <a:schemeClr val="tx1"/>
                          </a:solidFill>
                          <a:latin typeface="+mn-lt"/>
                          <a:ea typeface="+mn-ea"/>
                          <a:cs typeface="+mn-cs"/>
                        </a:defRPr>
                      </a:pPr>
                      <a:t>[値]</a:t>
                    </a:fld>
                    <a:endParaRPr lang="ja-JP" altLang="en-US"/>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30978653461614969"/>
                      <c:h val="0.17062546252287453"/>
                    </c:manualLayout>
                  </c15:layout>
                  <c15:dlblFieldTable/>
                  <c15:showDataLabelsRange val="0"/>
                </c:ext>
                <c:ext xmlns:c16="http://schemas.microsoft.com/office/drawing/2014/chart" uri="{C3380CC4-5D6E-409C-BE32-E72D297353CC}">
                  <c16:uniqueId val="{00000003-31C8-6A46-ADA0-8278B6C0A5F1}"/>
                </c:ext>
              </c:extLst>
            </c:dLbl>
            <c:spPr>
              <a:noFill/>
              <a:ln>
                <a:noFill/>
              </a:ln>
              <a:effectLst/>
            </c:spPr>
            <c:txPr>
              <a:bodyPr rot="0" spcFirstLastPara="1" vertOverflow="ellipsis" vert="horz" wrap="square" lIns="396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非常に効果があった</c:v>
                </c:pt>
                <c:pt idx="1">
                  <c:v>ある程度効果があった</c:v>
                </c:pt>
                <c:pt idx="2">
                  <c:v>あまり効果がなかった</c:v>
                </c:pt>
                <c:pt idx="3">
                  <c:v>マイナスの効果があった</c:v>
                </c:pt>
                <c:pt idx="4">
                  <c:v>効果はよくわからない</c:v>
                </c:pt>
              </c:strCache>
            </c:strRef>
          </c:cat>
          <c:val>
            <c:numRef>
              <c:f>Sheet1!$B$2:$B$6</c:f>
              <c:numCache>
                <c:formatCode>General</c:formatCode>
                <c:ptCount val="5"/>
                <c:pt idx="0">
                  <c:v>33.6</c:v>
                </c:pt>
                <c:pt idx="1">
                  <c:v>51.9</c:v>
                </c:pt>
                <c:pt idx="2">
                  <c:v>0.2</c:v>
                </c:pt>
                <c:pt idx="3">
                  <c:v>0.4</c:v>
                </c:pt>
                <c:pt idx="4">
                  <c:v>13.9</c:v>
                </c:pt>
              </c:numCache>
            </c:numRef>
          </c:val>
          <c:extLst>
            <c:ext xmlns:c16="http://schemas.microsoft.com/office/drawing/2014/chart" uri="{C3380CC4-5D6E-409C-BE32-E72D297353CC}">
              <c16:uniqueId val="{0000000A-31C8-6A46-ADA0-8278B6C0A5F1}"/>
            </c:ext>
          </c:extLst>
        </c:ser>
        <c:dLbls>
          <c:dLblPos val="ctr"/>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53218269865"/>
          <c:y val="3.358678035653339E-2"/>
          <c:w val="0.86101649996630314"/>
          <c:h val="0.88771761699409035"/>
        </c:manualLayout>
      </c:layout>
      <c:lineChart>
        <c:grouping val="standard"/>
        <c:varyColors val="0"/>
        <c:ser>
          <c:idx val="0"/>
          <c:order val="0"/>
          <c:tx>
            <c:strRef>
              <c:f>Sheet1!$B$1</c:f>
              <c:strCache>
                <c:ptCount val="1"/>
                <c:pt idx="0">
                  <c:v>スマートフォン</c:v>
                </c:pt>
              </c:strCache>
            </c:strRef>
          </c:tx>
          <c:spPr>
            <a:ln w="31750" cap="rnd">
              <a:solidFill>
                <a:schemeClr val="accent1"/>
              </a:solidFill>
              <a:round/>
            </a:ln>
            <a:effectLst/>
          </c:spPr>
          <c:marker>
            <c:symbol val="none"/>
          </c:marker>
          <c:dLbls>
            <c:dLbl>
              <c:idx val="9"/>
              <c:tx>
                <c:rich>
                  <a:bodyPr/>
                  <a:lstStyle/>
                  <a:p>
                    <a:fld id="{619830D7-CCC9-A74F-937F-82AB979A2770}" type="SERIESNAME">
                      <a:rPr lang="ja-JP" altLang="en-US"/>
                      <a:pPr/>
                      <a:t>[系列名]</a:t>
                    </a:fld>
                    <a:endParaRPr lang="ja-JP" altLang="en-US"/>
                  </a:p>
                  <a:p>
                    <a:fld id="{5D84E97D-CDF5-9F40-BBA8-289708AC2E9B}" type="VALUE">
                      <a:rPr lang="en-US" altLang="ja-JP"/>
                      <a:pPr/>
                      <a:t>[値]</a:t>
                    </a:fld>
                    <a:endParaRPr lang="ja-JP" altLang="en-US"/>
                  </a:p>
                </c:rich>
              </c:tx>
              <c:dLblPos val="b"/>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89E9-D84E-BDFD-F87D498579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9.6999999999999993</c:v>
                </c:pt>
                <c:pt idx="1">
                  <c:v>29.3</c:v>
                </c:pt>
                <c:pt idx="2">
                  <c:v>49.5</c:v>
                </c:pt>
                <c:pt idx="3">
                  <c:v>62.6</c:v>
                </c:pt>
                <c:pt idx="4">
                  <c:v>64.2</c:v>
                </c:pt>
                <c:pt idx="5">
                  <c:v>72</c:v>
                </c:pt>
                <c:pt idx="6">
                  <c:v>71.8</c:v>
                </c:pt>
                <c:pt idx="7">
                  <c:v>75.099999999999994</c:v>
                </c:pt>
                <c:pt idx="8">
                  <c:v>79.2</c:v>
                </c:pt>
                <c:pt idx="9">
                  <c:v>83.4</c:v>
                </c:pt>
              </c:numCache>
            </c:numRef>
          </c:val>
          <c:smooth val="0"/>
          <c:extLst>
            <c:ext xmlns:c16="http://schemas.microsoft.com/office/drawing/2014/chart" uri="{C3380CC4-5D6E-409C-BE32-E72D297353CC}">
              <c16:uniqueId val="{00000000-89E9-D84E-BDFD-F87D49857960}"/>
            </c:ext>
          </c:extLst>
        </c:ser>
        <c:ser>
          <c:idx val="1"/>
          <c:order val="1"/>
          <c:tx>
            <c:strRef>
              <c:f>Sheet1!$C$1</c:f>
              <c:strCache>
                <c:ptCount val="1"/>
                <c:pt idx="0">
                  <c:v>タブレット</c:v>
                </c:pt>
              </c:strCache>
            </c:strRef>
          </c:tx>
          <c:spPr>
            <a:ln w="31750" cap="rnd">
              <a:solidFill>
                <a:schemeClr val="accent2"/>
              </a:solidFill>
              <a:round/>
            </a:ln>
            <a:effectLst/>
          </c:spPr>
          <c:marker>
            <c:symbol val="none"/>
          </c:marker>
          <c:dLbls>
            <c:dLbl>
              <c:idx val="9"/>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89E9-D84E-BDFD-F87D498579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7.2</c:v>
                </c:pt>
                <c:pt idx="1">
                  <c:v>8.5</c:v>
                </c:pt>
                <c:pt idx="2">
                  <c:v>15.3</c:v>
                </c:pt>
                <c:pt idx="3">
                  <c:v>21.9</c:v>
                </c:pt>
                <c:pt idx="4">
                  <c:v>26.3</c:v>
                </c:pt>
                <c:pt idx="5">
                  <c:v>33.299999999999997</c:v>
                </c:pt>
                <c:pt idx="6">
                  <c:v>34.4</c:v>
                </c:pt>
                <c:pt idx="7">
                  <c:v>36.4</c:v>
                </c:pt>
                <c:pt idx="8">
                  <c:v>40.1</c:v>
                </c:pt>
                <c:pt idx="9">
                  <c:v>37.4</c:v>
                </c:pt>
              </c:numCache>
            </c:numRef>
          </c:val>
          <c:smooth val="0"/>
          <c:extLst>
            <c:ext xmlns:c16="http://schemas.microsoft.com/office/drawing/2014/chart" uri="{C3380CC4-5D6E-409C-BE32-E72D297353CC}">
              <c16:uniqueId val="{0000000C-89E9-D84E-BDFD-F87D49857960}"/>
            </c:ext>
          </c:extLst>
        </c:ser>
        <c:ser>
          <c:idx val="2"/>
          <c:order val="2"/>
          <c:tx>
            <c:strRef>
              <c:f>Sheet1!$D$1</c:f>
              <c:strCache>
                <c:ptCount val="1"/>
                <c:pt idx="0">
                  <c:v>モバイル端末全般</c:v>
                </c:pt>
              </c:strCache>
            </c:strRef>
          </c:tx>
          <c:spPr>
            <a:ln w="31750" cap="rnd">
              <a:solidFill>
                <a:schemeClr val="accent3"/>
              </a:solidFill>
              <a:round/>
            </a:ln>
            <a:effectLst/>
          </c:spPr>
          <c:marker>
            <c:symbol val="none"/>
          </c:marker>
          <c:dLbls>
            <c:dLbl>
              <c:idx val="9"/>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89E9-D84E-BDFD-F87D498579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b"/>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93.2</c:v>
                </c:pt>
                <c:pt idx="1">
                  <c:v>94.5</c:v>
                </c:pt>
                <c:pt idx="2">
                  <c:v>94.5</c:v>
                </c:pt>
                <c:pt idx="3">
                  <c:v>94.8</c:v>
                </c:pt>
                <c:pt idx="4">
                  <c:v>94.6</c:v>
                </c:pt>
                <c:pt idx="5">
                  <c:v>95.8</c:v>
                </c:pt>
                <c:pt idx="6">
                  <c:v>94.7</c:v>
                </c:pt>
                <c:pt idx="7">
                  <c:v>94.8</c:v>
                </c:pt>
                <c:pt idx="8">
                  <c:v>95.7</c:v>
                </c:pt>
                <c:pt idx="9">
                  <c:v>96.1</c:v>
                </c:pt>
              </c:numCache>
            </c:numRef>
          </c:val>
          <c:smooth val="0"/>
          <c:extLst>
            <c:ext xmlns:c16="http://schemas.microsoft.com/office/drawing/2014/chart" uri="{C3380CC4-5D6E-409C-BE32-E72D297353CC}">
              <c16:uniqueId val="{0000000F-89E9-D84E-BDFD-F87D49857960}"/>
            </c:ext>
          </c:extLst>
        </c:ser>
        <c:dLbls>
          <c:dLblPos val="ctr"/>
          <c:showLegendKey val="0"/>
          <c:showVal val="1"/>
          <c:showCatName val="0"/>
          <c:showSerName val="0"/>
          <c:showPercent val="0"/>
          <c:showBubbleSize val="0"/>
        </c:dLbls>
        <c:smooth val="0"/>
        <c:axId val="998825968"/>
        <c:axId val="931963952"/>
      </c:lineChart>
      <c:catAx>
        <c:axId val="99882596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931963952"/>
        <c:crosses val="autoZero"/>
        <c:auto val="1"/>
        <c:lblAlgn val="ctr"/>
        <c:lblOffset val="100"/>
        <c:noMultiLvlLbl val="0"/>
      </c:catAx>
      <c:valAx>
        <c:axId val="931963952"/>
        <c:scaling>
          <c:orientation val="minMax"/>
          <c:max val="1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99882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0.21653</cdr:x>
      <cdr:y>0.04707</cdr:y>
    </cdr:from>
    <cdr:to>
      <cdr:x>0.78347</cdr:x>
      <cdr:y>0.95293</cdr:y>
    </cdr:to>
    <cdr:sp macro="" textlink="">
      <cdr:nvSpPr>
        <cdr:cNvPr id="5" name="アーチ 4">
          <a:extLst xmlns:a="http://schemas.openxmlformats.org/drawingml/2006/main">
            <a:ext uri="{FF2B5EF4-FFF2-40B4-BE49-F238E27FC236}">
              <a16:creationId xmlns:a16="http://schemas.microsoft.com/office/drawing/2014/main" id="{E267FF80-48A6-6246-A506-CEF115669FB6}"/>
            </a:ext>
          </a:extLst>
        </cdr:cNvPr>
        <cdr:cNvSpPr/>
      </cdr:nvSpPr>
      <cdr:spPr>
        <a:xfrm xmlns:a="http://schemas.openxmlformats.org/drawingml/2006/main" rot="5400000">
          <a:off x="1815483" y="227478"/>
          <a:ext cx="4680846" cy="4712357"/>
        </a:xfrm>
        <a:prstGeom xmlns:a="http://schemas.openxmlformats.org/drawingml/2006/main" prst="blockArc">
          <a:avLst>
            <a:gd name="adj1" fmla="val 10800000"/>
            <a:gd name="adj2" fmla="val 21565807"/>
            <a:gd name="adj3" fmla="val 3130"/>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0.21842</cdr:x>
      <cdr:y>0.04402</cdr:y>
    </cdr:from>
    <cdr:to>
      <cdr:x>0.78158</cdr:x>
      <cdr:y>0.95598</cdr:y>
    </cdr:to>
    <cdr:sp macro="" textlink="">
      <cdr:nvSpPr>
        <cdr:cNvPr id="6" name="アーチ 5">
          <a:extLst xmlns:a="http://schemas.openxmlformats.org/drawingml/2006/main">
            <a:ext uri="{FF2B5EF4-FFF2-40B4-BE49-F238E27FC236}">
              <a16:creationId xmlns:a16="http://schemas.microsoft.com/office/drawing/2014/main" id="{AC988C3B-06E4-A441-9CA4-6AEB5EE9478F}"/>
            </a:ext>
          </a:extLst>
        </cdr:cNvPr>
        <cdr:cNvSpPr/>
      </cdr:nvSpPr>
      <cdr:spPr>
        <a:xfrm xmlns:a="http://schemas.openxmlformats.org/drawingml/2006/main" rot="12786217">
          <a:off x="1815483" y="227478"/>
          <a:ext cx="4680846" cy="4712357"/>
        </a:xfrm>
        <a:prstGeom xmlns:a="http://schemas.openxmlformats.org/drawingml/2006/main" prst="blockArc">
          <a:avLst>
            <a:gd name="adj1" fmla="val 10800000"/>
            <a:gd name="adj2" fmla="val 21565807"/>
            <a:gd name="adj3" fmla="val 3130"/>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2A00-FD88-F443-A59F-7EA99C9D4653}" type="datetimeFigureOut">
              <a:rPr kumimoji="1" lang="ja-JP" altLang="en-US" smtClean="0"/>
              <a:t>2022/2/15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64C78-46C9-904B-A2FD-9DE5F5387B47}" type="slidenum">
              <a:rPr kumimoji="1" lang="ja-JP" altLang="en-US" smtClean="0"/>
              <a:t>‹#›</a:t>
            </a:fld>
            <a:endParaRPr kumimoji="1" lang="ja-JP" altLang="en-US"/>
          </a:p>
        </p:txBody>
      </p:sp>
    </p:spTree>
    <p:extLst>
      <p:ext uri="{BB962C8B-B14F-4D97-AF65-F5344CB8AC3E}">
        <p14:creationId xmlns:p14="http://schemas.microsoft.com/office/powerpoint/2010/main" val="2059484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私は</a:t>
            </a:r>
            <a:r>
              <a:rPr kumimoji="1" lang="en-US" altLang="ja-JP" dirty="0"/>
              <a:t>Firebase</a:t>
            </a:r>
            <a:r>
              <a:rPr kumimoji="1" lang="ja-JP" altLang="en-US"/>
              <a:t>を活用した</a:t>
            </a:r>
            <a:r>
              <a:rPr kumimoji="1" lang="en-US" altLang="ja-JP" dirty="0"/>
              <a:t>Web</a:t>
            </a:r>
            <a:r>
              <a:rPr kumimoji="1" lang="ja-JP" altLang="en-US"/>
              <a:t>アプリケーションのバックエンド開発手法について取り組みました。</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a:t>
            </a:fld>
            <a:endParaRPr kumimoji="1" lang="ja-JP" altLang="en-US"/>
          </a:p>
        </p:txBody>
      </p:sp>
    </p:spTree>
    <p:extLst>
      <p:ext uri="{BB962C8B-B14F-4D97-AF65-F5344CB8AC3E}">
        <p14:creationId xmlns:p14="http://schemas.microsoft.com/office/powerpoint/2010/main" val="56707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まず最初に、</a:t>
            </a:r>
            <a:r>
              <a:rPr lang="ja-JP" altLang="en-US"/>
              <a:t>プロジェクトの作成</a:t>
            </a:r>
            <a:r>
              <a:rPr kumimoji="1" lang="ja-JP" altLang="en-US"/>
              <a:t>について説明していきます。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10</a:t>
            </a:fld>
            <a:endParaRPr kumimoji="1" lang="ja-JP" altLang="en-US"/>
          </a:p>
        </p:txBody>
      </p:sp>
    </p:spTree>
    <p:extLst>
      <p:ext uri="{BB962C8B-B14F-4D97-AF65-F5344CB8AC3E}">
        <p14:creationId xmlns:p14="http://schemas.microsoft.com/office/powerpoint/2010/main" val="225333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まず、プロジェクトの作成についてですが、</a:t>
            </a:r>
            <a:r>
              <a:rPr kumimoji="1" lang="en-US" altLang="ja-JP" dirty="0"/>
              <a:t>Firebase</a:t>
            </a:r>
            <a:r>
              <a:rPr kumimoji="1" lang="ja-JP" altLang="en-US"/>
              <a:t>コンソールから作成できます。</a:t>
            </a:r>
            <a:endParaRPr kumimoji="1" lang="en-US" altLang="ja-JP" dirty="0"/>
          </a:p>
          <a:p>
            <a:r>
              <a:rPr lang="ja-JP" altLang="en-US"/>
              <a:t>（クリック）</a:t>
            </a:r>
            <a:endParaRPr lang="en-US" altLang="ja-JP" dirty="0"/>
          </a:p>
          <a:p>
            <a:r>
              <a:rPr kumimoji="1" lang="ja-JP" altLang="en-US"/>
              <a:t>ここではプロジェクトの名前を設定し、</a:t>
            </a:r>
            <a:endParaRPr kumimoji="1" lang="en-US" altLang="ja-JP" dirty="0"/>
          </a:p>
          <a:p>
            <a:r>
              <a:rPr kumimoji="1" lang="ja-JP" altLang="en-US"/>
              <a:t>（クリック）</a:t>
            </a:r>
            <a:endParaRPr kumimoji="1" lang="en-US" altLang="ja-JP" dirty="0"/>
          </a:p>
          <a:p>
            <a:r>
              <a:rPr kumimoji="1" lang="ja-JP" altLang="en-US"/>
              <a:t>続行ボタンを押すことで次に移ります。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11</a:t>
            </a:fld>
            <a:endParaRPr kumimoji="1" lang="ja-JP" altLang="en-US"/>
          </a:p>
        </p:txBody>
      </p:sp>
    </p:spTree>
    <p:extLst>
      <p:ext uri="{BB962C8B-B14F-4D97-AF65-F5344CB8AC3E}">
        <p14:creationId xmlns:p14="http://schemas.microsoft.com/office/powerpoint/2010/main" val="45808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するとこのような画面に移るので、</a:t>
            </a:r>
            <a:endParaRPr lang="en-US" altLang="ja-JP" dirty="0"/>
          </a:p>
          <a:p>
            <a:r>
              <a:rPr lang="ja-JP" altLang="en-US"/>
              <a:t>（クリック）</a:t>
            </a:r>
            <a:endParaRPr lang="en-US" altLang="ja-JP" dirty="0"/>
          </a:p>
          <a:p>
            <a:r>
              <a:rPr lang="ja-JP" altLang="en-US"/>
              <a:t>プロジェクトの作成ボタンをクリックするとプロジェクトの作成が完了します。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12</a:t>
            </a:fld>
            <a:endParaRPr kumimoji="1" lang="ja-JP" altLang="en-US"/>
          </a:p>
        </p:txBody>
      </p:sp>
    </p:spTree>
    <p:extLst>
      <p:ext uri="{BB962C8B-B14F-4D97-AF65-F5344CB8AC3E}">
        <p14:creationId xmlns:p14="http://schemas.microsoft.com/office/powerpoint/2010/main" val="20956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次にプロジェクト上でのアプリの追加について説明します。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13</a:t>
            </a:fld>
            <a:endParaRPr kumimoji="1" lang="ja-JP" altLang="en-US"/>
          </a:p>
        </p:txBody>
      </p:sp>
    </p:spTree>
    <p:extLst>
      <p:ext uri="{BB962C8B-B14F-4D97-AF65-F5344CB8AC3E}">
        <p14:creationId xmlns:p14="http://schemas.microsoft.com/office/powerpoint/2010/main" val="44041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これはプロジェクトを作成した後の</a:t>
            </a:r>
            <a:r>
              <a:rPr kumimoji="1" lang="en-US" altLang="ja-JP" dirty="0"/>
              <a:t>Firebase</a:t>
            </a:r>
            <a:r>
              <a:rPr kumimoji="1" lang="ja-JP" altLang="en-US"/>
              <a:t>コンソールの画面です。</a:t>
            </a:r>
            <a:endParaRPr kumimoji="1" lang="en-US" altLang="ja-JP" dirty="0"/>
          </a:p>
          <a:p>
            <a:r>
              <a:rPr lang="ja-JP" altLang="en-US"/>
              <a:t>左上の赤い四角の箇所から作成したプロジェクト名を確認できます。</a:t>
            </a:r>
            <a:endParaRPr kumimoji="1" lang="en-US" altLang="ja-JP" dirty="0"/>
          </a:p>
          <a:p>
            <a:r>
              <a:rPr kumimoji="1" lang="ja-JP" altLang="en-US"/>
              <a:t>この部分にアプリを追加というボタンがあるのでここをクリックします。</a:t>
            </a:r>
            <a:endParaRPr kumimoji="1" lang="en-US" altLang="ja-JP" dirty="0"/>
          </a:p>
          <a:p>
            <a:r>
              <a:rPr lang="ja-JP" altLang="en-US"/>
              <a:t>するとこの部分が</a:t>
            </a:r>
            <a:endParaRPr lang="en-US" altLang="ja-JP" dirty="0"/>
          </a:p>
          <a:p>
            <a:r>
              <a:rPr kumimoji="1" lang="ja-JP" altLang="en-US"/>
              <a:t>（クリック）</a:t>
            </a:r>
            <a:endParaRPr kumimoji="1" lang="en-US" altLang="ja-JP" dirty="0"/>
          </a:p>
          <a:p>
            <a:r>
              <a:rPr lang="ja-JP" altLang="en-US"/>
              <a:t>このような画面に切り替わります。左から</a:t>
            </a:r>
            <a:r>
              <a:rPr lang="en-US" altLang="ja-JP" dirty="0"/>
              <a:t>iOS</a:t>
            </a:r>
            <a:r>
              <a:rPr lang="ja-JP" altLang="en-US"/>
              <a:t>、</a:t>
            </a:r>
            <a:r>
              <a:rPr lang="en-US" altLang="ja-JP" dirty="0"/>
              <a:t>android</a:t>
            </a:r>
            <a:r>
              <a:rPr lang="ja-JP" altLang="en-US"/>
              <a:t>、</a:t>
            </a:r>
            <a:r>
              <a:rPr lang="en-US" altLang="ja-JP" dirty="0"/>
              <a:t>Web</a:t>
            </a:r>
            <a:r>
              <a:rPr lang="ja-JP" altLang="en-US"/>
              <a:t>となっており、ここからプラットフォームを選択できます。本研究では左から二番目の</a:t>
            </a:r>
            <a:endParaRPr lang="en-US" altLang="ja-JP" dirty="0"/>
          </a:p>
          <a:p>
            <a:r>
              <a:rPr lang="ja-JP" altLang="en-US"/>
              <a:t>（クリック）</a:t>
            </a:r>
            <a:endParaRPr lang="en-US" altLang="ja-JP" dirty="0"/>
          </a:p>
          <a:p>
            <a:r>
              <a:rPr lang="en-US" altLang="ja-JP" dirty="0"/>
              <a:t>Web</a:t>
            </a:r>
            <a:r>
              <a:rPr lang="ja-JP" altLang="en-US"/>
              <a:t>を選択しクリックします。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14</a:t>
            </a:fld>
            <a:endParaRPr kumimoji="1" lang="ja-JP" altLang="en-US"/>
          </a:p>
        </p:txBody>
      </p:sp>
    </p:spTree>
    <p:extLst>
      <p:ext uri="{BB962C8B-B14F-4D97-AF65-F5344CB8AC3E}">
        <p14:creationId xmlns:p14="http://schemas.microsoft.com/office/powerpoint/2010/main" val="286803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するとこのような画面に移るため、</a:t>
            </a:r>
            <a:endParaRPr kumimoji="1" lang="en-US" altLang="ja-JP" dirty="0"/>
          </a:p>
          <a:p>
            <a:r>
              <a:rPr lang="ja-JP" altLang="en-US"/>
              <a:t>（クリック）</a:t>
            </a:r>
            <a:endParaRPr lang="en-US" altLang="ja-JP" dirty="0"/>
          </a:p>
          <a:p>
            <a:r>
              <a:rPr kumimoji="1" lang="ja-JP" altLang="en-US"/>
              <a:t>名前や</a:t>
            </a:r>
            <a:endParaRPr kumimoji="1" lang="en-US" altLang="ja-JP" dirty="0"/>
          </a:p>
          <a:p>
            <a:r>
              <a:rPr lang="ja-JP" altLang="en-US"/>
              <a:t>（クリック）</a:t>
            </a:r>
            <a:endParaRPr lang="en-US" altLang="ja-JP" dirty="0"/>
          </a:p>
          <a:p>
            <a:r>
              <a:rPr kumimoji="1" lang="en-US" altLang="ja-JP" dirty="0"/>
              <a:t>SDK</a:t>
            </a:r>
            <a:r>
              <a:rPr kumimoji="1" lang="ja-JP" altLang="en-US"/>
              <a:t>の設定を完了させ、</a:t>
            </a:r>
            <a:endParaRPr kumimoji="1" lang="en-US" altLang="ja-JP" dirty="0"/>
          </a:p>
          <a:p>
            <a:r>
              <a:rPr lang="ja-JP" altLang="en-US"/>
              <a:t>（クリック）</a:t>
            </a:r>
            <a:endParaRPr lang="en-US" altLang="ja-JP" dirty="0"/>
          </a:p>
          <a:p>
            <a:r>
              <a:rPr lang="ja-JP" altLang="en-US"/>
              <a:t>コンソールに進むボタンをクリックするとアプリの追加が完了します。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15</a:t>
            </a:fld>
            <a:endParaRPr kumimoji="1" lang="ja-JP" altLang="en-US"/>
          </a:p>
        </p:txBody>
      </p:sp>
    </p:spTree>
    <p:extLst>
      <p:ext uri="{BB962C8B-B14F-4D97-AF65-F5344CB8AC3E}">
        <p14:creationId xmlns:p14="http://schemas.microsoft.com/office/powerpoint/2010/main" val="229288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a:t>
            </a:r>
            <a:r>
              <a:rPr kumimoji="1" lang="en-US" altLang="ja-JP" dirty="0"/>
              <a:t>HTML</a:t>
            </a:r>
            <a:r>
              <a:rPr kumimoji="1" lang="ja-JP" altLang="en-US"/>
              <a:t>への組み込みについて説明します。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16</a:t>
            </a:fld>
            <a:endParaRPr kumimoji="1" lang="ja-JP" altLang="en-US"/>
          </a:p>
        </p:txBody>
      </p:sp>
    </p:spTree>
    <p:extLst>
      <p:ext uri="{BB962C8B-B14F-4D97-AF65-F5344CB8AC3E}">
        <p14:creationId xmlns:p14="http://schemas.microsoft.com/office/powerpoint/2010/main" val="39593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Firebase</a:t>
            </a:r>
            <a:r>
              <a:rPr kumimoji="1" lang="ja-JP" altLang="en-US"/>
              <a:t>を</a:t>
            </a:r>
            <a:r>
              <a:rPr kumimoji="1" lang="en-US" altLang="ja-JP" dirty="0"/>
              <a:t>html</a:t>
            </a:r>
            <a:r>
              <a:rPr kumimoji="1" lang="ja-JP" altLang="en-US"/>
              <a:t>に組み込むためには、左の画像のような</a:t>
            </a:r>
            <a:r>
              <a:rPr kumimoji="1" lang="en-US" altLang="ja-JP" dirty="0"/>
              <a:t>Firebase</a:t>
            </a:r>
            <a:r>
              <a:rPr kumimoji="1" lang="ja-JP" altLang="en-US"/>
              <a:t>コンソールから確認できるスクリプトが必要です。</a:t>
            </a:r>
            <a:endParaRPr kumimoji="1" lang="en-US" altLang="ja-JP" dirty="0"/>
          </a:p>
          <a:p>
            <a:r>
              <a:rPr lang="ja-JP" altLang="en-US"/>
              <a:t>（クリック）</a:t>
            </a:r>
            <a:endParaRPr lang="en-US" altLang="ja-JP" dirty="0"/>
          </a:p>
          <a:p>
            <a:r>
              <a:rPr kumimoji="1" lang="ja-JP" altLang="en-US"/>
              <a:t>まずこの部分ですが、</a:t>
            </a:r>
            <a:endParaRPr kumimoji="1" lang="en-US" altLang="ja-JP" dirty="0"/>
          </a:p>
          <a:p>
            <a:r>
              <a:rPr lang="ja-JP" altLang="en-US"/>
              <a:t>（クリック）</a:t>
            </a:r>
            <a:endParaRPr lang="en-US" altLang="ja-JP" dirty="0"/>
          </a:p>
          <a:p>
            <a:r>
              <a:rPr kumimoji="1" lang="ja-JP" altLang="en-US"/>
              <a:t>これはライブラリのロードについてのスクリプトです。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17</a:t>
            </a:fld>
            <a:endParaRPr kumimoji="1" lang="ja-JP" altLang="en-US"/>
          </a:p>
        </p:txBody>
      </p:sp>
    </p:spTree>
    <p:extLst>
      <p:ext uri="{BB962C8B-B14F-4D97-AF65-F5344CB8AC3E}">
        <p14:creationId xmlns:p14="http://schemas.microsoft.com/office/powerpoint/2010/main" val="159751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プログラム中で使用する関数を読み込むことで、</a:t>
            </a:r>
            <a:r>
              <a:rPr kumimoji="1" lang="en-US" altLang="ja-JP" dirty="0"/>
              <a:t>Firebase</a:t>
            </a:r>
            <a:r>
              <a:rPr kumimoji="1" lang="ja-JP" altLang="en-US"/>
              <a:t>の機能を利用できるようになります。ライブラリのロードは</a:t>
            </a:r>
            <a:r>
              <a:rPr lang="ja-JP" altLang="en-US"/>
              <a:t>利用する機能ごとに記述する必要があります。画像からわかるように、</a:t>
            </a:r>
            <a:r>
              <a:rPr lang="en-US" altLang="ja-JP" dirty="0" err="1"/>
              <a:t>initializeApp</a:t>
            </a:r>
            <a:r>
              <a:rPr lang="ja-JP" altLang="en-US"/>
              <a:t>や</a:t>
            </a:r>
            <a:r>
              <a:rPr lang="en-US" altLang="ja-JP" dirty="0" err="1"/>
              <a:t>getDatabase</a:t>
            </a:r>
            <a:r>
              <a:rPr lang="ja-JP" altLang="en-US"/>
              <a:t>、</a:t>
            </a:r>
            <a:r>
              <a:rPr lang="en-US" altLang="ja-JP" dirty="0" err="1"/>
              <a:t>getAuth</a:t>
            </a:r>
            <a:r>
              <a:rPr lang="ja-JP" altLang="en-US"/>
              <a:t>といった関数を読み込んでいます。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18</a:t>
            </a:fld>
            <a:endParaRPr kumimoji="1" lang="ja-JP" altLang="en-US"/>
          </a:p>
        </p:txBody>
      </p:sp>
    </p:spTree>
    <p:extLst>
      <p:ext uri="{BB962C8B-B14F-4D97-AF65-F5344CB8AC3E}">
        <p14:creationId xmlns:p14="http://schemas.microsoft.com/office/powerpoint/2010/main" val="428487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a:t>
            </a:r>
            <a:endParaRPr kumimoji="1" lang="en-US" altLang="ja-JP" dirty="0"/>
          </a:p>
          <a:p>
            <a:r>
              <a:rPr lang="ja-JP" altLang="en-US"/>
              <a:t>（クリック）</a:t>
            </a:r>
            <a:endParaRPr lang="en-US" altLang="ja-JP" dirty="0"/>
          </a:p>
          <a:p>
            <a:r>
              <a:rPr kumimoji="1" lang="ja-JP" altLang="en-US"/>
              <a:t>この部分は</a:t>
            </a:r>
            <a:endParaRPr kumimoji="1" lang="en-US" altLang="ja-JP" dirty="0"/>
          </a:p>
          <a:p>
            <a:r>
              <a:rPr lang="ja-JP" altLang="en-US"/>
              <a:t>（クリック）</a:t>
            </a:r>
            <a:endParaRPr lang="en-US" altLang="ja-JP" dirty="0"/>
          </a:p>
          <a:p>
            <a:r>
              <a:rPr kumimoji="1" lang="ja-JP" altLang="en-US"/>
              <a:t>組み込むアプリを指定するスクリプトです。</a:t>
            </a:r>
            <a:endParaRPr kumimoji="1" lang="en-US" altLang="ja-JP" dirty="0"/>
          </a:p>
          <a:p>
            <a:r>
              <a:rPr lang="ja-JP" altLang="en-US"/>
              <a:t>ここでは</a:t>
            </a:r>
            <a:r>
              <a:rPr lang="en-US" altLang="ja-JP" dirty="0" err="1"/>
              <a:t>FirebaseConfig</a:t>
            </a:r>
            <a:r>
              <a:rPr lang="ja-JP" altLang="en-US"/>
              <a:t>に</a:t>
            </a:r>
            <a:r>
              <a:rPr lang="en-US" altLang="ja-JP" dirty="0"/>
              <a:t>Firebase</a:t>
            </a:r>
            <a:r>
              <a:rPr lang="ja-JP" altLang="en-US"/>
              <a:t>の情報を格納しています。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19</a:t>
            </a:fld>
            <a:endParaRPr kumimoji="1" lang="ja-JP" altLang="en-US"/>
          </a:p>
        </p:txBody>
      </p:sp>
    </p:spTree>
    <p:extLst>
      <p:ext uri="{BB962C8B-B14F-4D97-AF65-F5344CB8AC3E}">
        <p14:creationId xmlns:p14="http://schemas.microsoft.com/office/powerpoint/2010/main" val="359440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発表の流れは、</a:t>
            </a:r>
            <a:r>
              <a:rPr kumimoji="1" lang="en-US" altLang="ja-JP" dirty="0"/>
              <a:t>1.</a:t>
            </a:r>
            <a:r>
              <a:rPr kumimoji="1" lang="ja-JP" altLang="en-US"/>
              <a:t>研究の背景、</a:t>
            </a:r>
            <a:r>
              <a:rPr kumimoji="1" lang="en-US" altLang="ja-JP" dirty="0"/>
              <a:t>2.</a:t>
            </a:r>
            <a:r>
              <a:rPr kumimoji="1" lang="ja-JP" altLang="en-US"/>
              <a:t>本論、</a:t>
            </a:r>
            <a:r>
              <a:rPr kumimoji="1" lang="en-US" altLang="ja-JP" dirty="0"/>
              <a:t>3.</a:t>
            </a:r>
            <a:r>
              <a:rPr kumimoji="1" lang="ja-JP" altLang="en-US"/>
              <a:t>結論、です。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a:t>
            </a:fld>
            <a:endParaRPr kumimoji="1" lang="ja-JP" altLang="en-US"/>
          </a:p>
        </p:txBody>
      </p:sp>
    </p:spTree>
    <p:extLst>
      <p:ext uri="{BB962C8B-B14F-4D97-AF65-F5344CB8AC3E}">
        <p14:creationId xmlns:p14="http://schemas.microsoft.com/office/powerpoint/2010/main" val="264186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a:t>
            </a:r>
            <a:endParaRPr kumimoji="1" lang="en-US" altLang="ja-JP" dirty="0"/>
          </a:p>
          <a:p>
            <a:r>
              <a:rPr lang="ja-JP" altLang="en-US"/>
              <a:t>（クリック）</a:t>
            </a:r>
            <a:endParaRPr lang="en-US" altLang="ja-JP" dirty="0"/>
          </a:p>
          <a:p>
            <a:r>
              <a:rPr kumimoji="1" lang="ja-JP" altLang="en-US"/>
              <a:t>この部分は</a:t>
            </a:r>
            <a:endParaRPr kumimoji="1" lang="en-US" altLang="ja-JP" dirty="0"/>
          </a:p>
          <a:p>
            <a:r>
              <a:rPr lang="ja-JP" altLang="en-US"/>
              <a:t>（クリック）</a:t>
            </a:r>
            <a:endParaRPr lang="en-US" altLang="ja-JP" dirty="0"/>
          </a:p>
          <a:p>
            <a:r>
              <a:rPr kumimoji="1" lang="en-US" altLang="ja-JP" dirty="0"/>
              <a:t>Firebase</a:t>
            </a:r>
            <a:r>
              <a:rPr kumimoji="1" lang="ja-JP" altLang="en-US"/>
              <a:t>の初期化についてのスクリプトです。初期化によって</a:t>
            </a:r>
            <a:r>
              <a:rPr kumimoji="1" lang="en-US" altLang="ja-JP" dirty="0"/>
              <a:t>Firebase</a:t>
            </a:r>
            <a:r>
              <a:rPr kumimoji="1" lang="ja-JP" altLang="en-US"/>
              <a:t>のセットアップを完了させる事ができ</a:t>
            </a:r>
            <a:r>
              <a:rPr lang="ja-JP" altLang="en-US"/>
              <a:t>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20</a:t>
            </a:fld>
            <a:endParaRPr kumimoji="1" lang="ja-JP" altLang="en-US"/>
          </a:p>
        </p:txBody>
      </p:sp>
    </p:spTree>
    <p:extLst>
      <p:ext uri="{BB962C8B-B14F-4D97-AF65-F5344CB8AC3E}">
        <p14:creationId xmlns:p14="http://schemas.microsoft.com/office/powerpoint/2010/main" val="340741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初期化についてのスクリプトは利用する機能ごとに記述する必要があります。</a:t>
            </a:r>
            <a:r>
              <a:rPr kumimoji="1" lang="en-US" altLang="ja-JP" dirty="0"/>
              <a:t>1</a:t>
            </a:r>
            <a:r>
              <a:rPr kumimoji="1" lang="ja-JP" altLang="en-US"/>
              <a:t>行目では</a:t>
            </a:r>
            <a:r>
              <a:rPr kumimoji="1" lang="en-US" altLang="ja-JP" dirty="0" err="1"/>
              <a:t>firebaseConfig</a:t>
            </a:r>
            <a:r>
              <a:rPr kumimoji="1" lang="ja-JP" altLang="en-US"/>
              <a:t>の情報を</a:t>
            </a:r>
            <a:r>
              <a:rPr kumimoji="1" lang="en-US" altLang="ja-JP" dirty="0" err="1"/>
              <a:t>initializeApp</a:t>
            </a:r>
            <a:r>
              <a:rPr kumimoji="1" lang="ja-JP" altLang="en-US"/>
              <a:t> 関数で初期化し、</a:t>
            </a:r>
            <a:r>
              <a:rPr kumimoji="1" lang="en-US" altLang="ja-JP" dirty="0"/>
              <a:t>app</a:t>
            </a:r>
            <a:r>
              <a:rPr kumimoji="1" lang="ja-JP" altLang="en-US"/>
              <a:t>で参照できるようになっています。</a:t>
            </a:r>
            <a:r>
              <a:rPr kumimoji="1" lang="en-US" altLang="ja-JP" dirty="0"/>
              <a:t>2</a:t>
            </a:r>
            <a:r>
              <a:rPr kumimoji="1" lang="ja-JP" altLang="en-US"/>
              <a:t>行目、</a:t>
            </a:r>
            <a:r>
              <a:rPr kumimoji="1" lang="en-US" altLang="ja-JP" dirty="0"/>
              <a:t>3</a:t>
            </a:r>
            <a:r>
              <a:rPr kumimoji="1" lang="ja-JP" altLang="en-US"/>
              <a:t>行目でも同様に</a:t>
            </a:r>
            <a:r>
              <a:rPr kumimoji="1" lang="en-US" altLang="ja-JP" dirty="0" err="1"/>
              <a:t>getDatabase</a:t>
            </a:r>
            <a:r>
              <a:rPr kumimoji="1" lang="ja-JP" altLang="en-US"/>
              <a:t>関数や</a:t>
            </a:r>
            <a:r>
              <a:rPr kumimoji="1" lang="en-US" altLang="ja-JP" dirty="0" err="1"/>
              <a:t>getAuth</a:t>
            </a:r>
            <a:r>
              <a:rPr kumimoji="1" lang="ja-JP" altLang="en-US"/>
              <a:t>関数を使用して初期化しています。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21</a:t>
            </a:fld>
            <a:endParaRPr kumimoji="1" lang="ja-JP" altLang="en-US"/>
          </a:p>
        </p:txBody>
      </p:sp>
    </p:spTree>
    <p:extLst>
      <p:ext uri="{BB962C8B-B14F-4D97-AF65-F5344CB8AC3E}">
        <p14:creationId xmlns:p14="http://schemas.microsoft.com/office/powerpoint/2010/main" val="219533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a:t>
            </a:r>
            <a:r>
              <a:rPr kumimoji="1" lang="en-US" altLang="ja-JP" dirty="0"/>
              <a:t>Firebase Authentication</a:t>
            </a:r>
            <a:r>
              <a:rPr kumimoji="1" lang="ja-JP" altLang="en-US"/>
              <a:t>についての説明に移ります。本発表では</a:t>
            </a:r>
            <a:r>
              <a:rPr kumimoji="1" lang="en-US" altLang="ja-JP" dirty="0"/>
              <a:t>1.Firebase</a:t>
            </a:r>
            <a:r>
              <a:rPr kumimoji="1" lang="ja-JP" altLang="en-US"/>
              <a:t>コンソールでの操作、</a:t>
            </a:r>
            <a:r>
              <a:rPr kumimoji="1" lang="en-US" altLang="ja-JP" dirty="0"/>
              <a:t>2.</a:t>
            </a:r>
            <a:r>
              <a:rPr kumimoji="1" lang="ja-JP" altLang="en-US"/>
              <a:t>ユーザ認証機能、</a:t>
            </a:r>
            <a:r>
              <a:rPr kumimoji="1" lang="en-US" altLang="ja-JP" dirty="0"/>
              <a:t>3.</a:t>
            </a:r>
            <a:r>
              <a:rPr kumimoji="1" lang="ja-JP" altLang="en-US"/>
              <a:t>ログアウト機能といった流れで説明します。</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22</a:t>
            </a:fld>
            <a:endParaRPr kumimoji="1" lang="ja-JP" altLang="en-US"/>
          </a:p>
        </p:txBody>
      </p:sp>
    </p:spTree>
    <p:extLst>
      <p:ext uri="{BB962C8B-B14F-4D97-AF65-F5344CB8AC3E}">
        <p14:creationId xmlns:p14="http://schemas.microsoft.com/office/powerpoint/2010/main" val="63745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lang="ja-JP" altLang="en-US"/>
              <a:t>最初に</a:t>
            </a:r>
            <a:r>
              <a:rPr lang="en-US" altLang="ja-JP" dirty="0"/>
              <a:t>Firebase</a:t>
            </a:r>
            <a:r>
              <a:rPr lang="ja-JP" altLang="en-US"/>
              <a:t>コンソールでの操作について説明します。</a:t>
            </a:r>
            <a:endParaRPr lang="en-US" altLang="ja-JP" dirty="0"/>
          </a:p>
          <a:p>
            <a:r>
              <a:rPr lang="ja-JP" altLang="en-US"/>
              <a:t>（クリック）</a:t>
            </a:r>
            <a:endParaRPr lang="en-US" altLang="ja-JP" dirty="0"/>
          </a:p>
          <a:p>
            <a:r>
              <a:rPr lang="ja-JP" altLang="en-US"/>
              <a:t>まずログインプロバイダですが、ここでは認証連携する外部サーバを指定する事ができます。本研究では、メールアドレスと</a:t>
            </a:r>
            <a:r>
              <a:rPr lang="en-US" altLang="ja-JP" dirty="0"/>
              <a:t>Google</a:t>
            </a:r>
            <a:r>
              <a:rPr lang="ja-JP" altLang="en-US"/>
              <a:t>アカウントを指定しています。</a:t>
            </a:r>
            <a:endParaRPr lang="en-US" altLang="ja-JP" dirty="0"/>
          </a:p>
          <a:p>
            <a:r>
              <a:rPr lang="ja-JP" altLang="en-US"/>
              <a:t>（クリック）</a:t>
            </a:r>
            <a:endParaRPr lang="en-US" altLang="ja-JP" dirty="0"/>
          </a:p>
          <a:p>
            <a:r>
              <a:rPr lang="ja-JP" altLang="en-US"/>
              <a:t>次に承認済みドメインについてですが、ここでは</a:t>
            </a:r>
            <a:r>
              <a:rPr lang="en-US" altLang="ja-JP" dirty="0"/>
              <a:t>Firebase</a:t>
            </a:r>
            <a:r>
              <a:rPr lang="ja-JP" altLang="en-US"/>
              <a:t>を適応させたい</a:t>
            </a:r>
            <a:r>
              <a:rPr lang="en-US" altLang="ja-JP" dirty="0"/>
              <a:t>HTML</a:t>
            </a:r>
            <a:r>
              <a:rPr lang="ja-JP" altLang="en-US"/>
              <a:t>ファイルがアップロードされている</a:t>
            </a:r>
            <a:r>
              <a:rPr lang="en-US" altLang="ja-JP" dirty="0"/>
              <a:t>Web</a:t>
            </a:r>
            <a:r>
              <a:rPr lang="ja-JP" altLang="en-US"/>
              <a:t>サーバの持つホスティングドメインを</a:t>
            </a:r>
            <a:r>
              <a:rPr lang="en-US" altLang="ja-JP" dirty="0"/>
              <a:t>Firebase</a:t>
            </a:r>
            <a:r>
              <a:rPr lang="ja-JP" altLang="en-US"/>
              <a:t>に承認させることでデータベースなどの情報の漏洩を防止する事ができます。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23</a:t>
            </a:fld>
            <a:endParaRPr kumimoji="1" lang="ja-JP" altLang="en-US"/>
          </a:p>
        </p:txBody>
      </p:sp>
    </p:spTree>
    <p:extLst>
      <p:ext uri="{BB962C8B-B14F-4D97-AF65-F5344CB8AC3E}">
        <p14:creationId xmlns:p14="http://schemas.microsoft.com/office/powerpoint/2010/main" val="176621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次にユーザ認証について説明します。左の画像ですが、これは</a:t>
            </a:r>
            <a:r>
              <a:rPr kumimoji="1" lang="en-US" altLang="ja-JP" dirty="0"/>
              <a:t>Firebase Authentication</a:t>
            </a:r>
            <a:r>
              <a:rPr kumimoji="1" lang="ja-JP" altLang="en-US"/>
              <a:t>を利用したユーザログイン画面です。本研究ではメールアドレスと</a:t>
            </a:r>
            <a:r>
              <a:rPr kumimoji="1" lang="en-US" altLang="ja-JP" dirty="0"/>
              <a:t>Google</a:t>
            </a:r>
            <a:r>
              <a:rPr lang="ja-JP" altLang="en-US"/>
              <a:t>アカウントを指定し、外部サーバと認証連携する事で外部認証を行えるようになっています。このような外部認証を利用するためには</a:t>
            </a:r>
            <a:r>
              <a:rPr lang="en-US" altLang="ja-JP" dirty="0"/>
              <a:t>Firebase</a:t>
            </a:r>
            <a:r>
              <a:rPr lang="ja-JP" altLang="en-US"/>
              <a:t>コンソール上でプロバイダを追加することとは別に、この画像にある</a:t>
            </a:r>
            <a:r>
              <a:rPr lang="en-US" altLang="ja-JP" dirty="0" err="1"/>
              <a:t>signInOptions</a:t>
            </a:r>
            <a:r>
              <a:rPr lang="ja-JP" altLang="en-US"/>
              <a:t>内に利用するプロバイダに対応したプログラムを記述することが必要です。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24</a:t>
            </a:fld>
            <a:endParaRPr kumimoji="1" lang="ja-JP" altLang="en-US"/>
          </a:p>
        </p:txBody>
      </p:sp>
    </p:spTree>
    <p:extLst>
      <p:ext uri="{BB962C8B-B14F-4D97-AF65-F5344CB8AC3E}">
        <p14:creationId xmlns:p14="http://schemas.microsoft.com/office/powerpoint/2010/main" val="384948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最後にログアウト機能について説明します、左の画像の</a:t>
            </a:r>
            <a:r>
              <a:rPr kumimoji="1" lang="en-US" altLang="ja-JP" dirty="0" err="1"/>
              <a:t>signout</a:t>
            </a:r>
            <a:r>
              <a:rPr kumimoji="1" lang="ja-JP" altLang="en-US"/>
              <a:t>ボタンをクリックすることでログアウトする事ができます。</a:t>
            </a:r>
            <a:endParaRPr kumimoji="1" lang="en-US" altLang="ja-JP" dirty="0"/>
          </a:p>
          <a:p>
            <a:r>
              <a:rPr lang="ja-JP" altLang="en-US"/>
              <a:t>ここではボタンのクリック時に</a:t>
            </a:r>
            <a:r>
              <a:rPr lang="en-US" altLang="ja-JP" dirty="0" err="1"/>
              <a:t>signOut</a:t>
            </a:r>
            <a:r>
              <a:rPr lang="ja-JP" altLang="en-US"/>
              <a:t>関数が呼び出されることで、ユーザのログアウトが実行されます。また、</a:t>
            </a:r>
            <a:r>
              <a:rPr lang="en-US" altLang="ja-JP" dirty="0"/>
              <a:t>then</a:t>
            </a:r>
            <a:r>
              <a:rPr lang="ja-JP" altLang="en-US"/>
              <a:t>メソッドを利用することでログアウト実行後の処理を可能にしています。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25</a:t>
            </a:fld>
            <a:endParaRPr kumimoji="1" lang="ja-JP" altLang="en-US"/>
          </a:p>
        </p:txBody>
      </p:sp>
    </p:spTree>
    <p:extLst>
      <p:ext uri="{BB962C8B-B14F-4D97-AF65-F5344CB8AC3E}">
        <p14:creationId xmlns:p14="http://schemas.microsoft.com/office/powerpoint/2010/main" val="138044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a:t>
            </a:r>
            <a:r>
              <a:rPr kumimoji="1" lang="en-US" altLang="ja-JP" dirty="0"/>
              <a:t>Firebase Realtime Database</a:t>
            </a:r>
            <a:r>
              <a:rPr kumimoji="1" lang="ja-JP" altLang="en-US"/>
              <a:t>についての説明に移ります。</a:t>
            </a:r>
            <a:r>
              <a:rPr lang="ja-JP" altLang="en-US"/>
              <a:t>本発表では</a:t>
            </a:r>
            <a:r>
              <a:rPr lang="en-US" altLang="ja-JP" dirty="0"/>
              <a:t>1.Firebase</a:t>
            </a:r>
            <a:r>
              <a:rPr lang="ja-JP" altLang="en-US"/>
              <a:t>コンソールでの操作、</a:t>
            </a:r>
            <a:r>
              <a:rPr lang="en-US" altLang="ja-JP" dirty="0"/>
              <a:t>2.</a:t>
            </a:r>
            <a:r>
              <a:rPr lang="ja-JP" altLang="en-US"/>
              <a:t> データベースの利用という流れで説明します。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26</a:t>
            </a:fld>
            <a:endParaRPr kumimoji="1" lang="ja-JP" altLang="en-US"/>
          </a:p>
        </p:txBody>
      </p:sp>
    </p:spTree>
    <p:extLst>
      <p:ext uri="{BB962C8B-B14F-4D97-AF65-F5344CB8AC3E}">
        <p14:creationId xmlns:p14="http://schemas.microsoft.com/office/powerpoint/2010/main" val="3125530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Firebase</a:t>
            </a:r>
            <a:r>
              <a:rPr kumimoji="1" lang="ja-JP" altLang="en-US"/>
              <a:t>コンソールでの操作について説明します。このルールは悪意のあるユーザからデータを保護する目的で設定されます。</a:t>
            </a:r>
            <a:endParaRPr kumimoji="1" lang="en-US" altLang="ja-JP" dirty="0"/>
          </a:p>
          <a:p>
            <a:r>
              <a:rPr lang="ja-JP" altLang="en-US"/>
              <a:t>また、デフォルトの状態では</a:t>
            </a:r>
            <a:endParaRPr lang="en-US" altLang="ja-JP" dirty="0"/>
          </a:p>
          <a:p>
            <a:r>
              <a:rPr kumimoji="1" lang="ja-JP" altLang="en-US"/>
              <a:t>（クリック）</a:t>
            </a:r>
            <a:endParaRPr kumimoji="1" lang="en-US" altLang="ja-JP" dirty="0"/>
          </a:p>
          <a:p>
            <a:r>
              <a:rPr lang="ja-JP" altLang="en-US"/>
              <a:t>このように使用期限が決まっているので最初に変更しておく必要があります。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27</a:t>
            </a:fld>
            <a:endParaRPr kumimoji="1" lang="ja-JP" altLang="en-US"/>
          </a:p>
        </p:txBody>
      </p:sp>
    </p:spTree>
    <p:extLst>
      <p:ext uri="{BB962C8B-B14F-4D97-AF65-F5344CB8AC3E}">
        <p14:creationId xmlns:p14="http://schemas.microsoft.com/office/powerpoint/2010/main" val="214455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この画像は、</a:t>
            </a:r>
            <a:r>
              <a:rPr kumimoji="1" lang="en-US" altLang="ja-JP" dirty="0"/>
              <a:t>Realtime Database</a:t>
            </a:r>
            <a:r>
              <a:rPr kumimoji="1" lang="ja-JP" altLang="en-US"/>
              <a:t>から確認できるデータベースです。本研究では</a:t>
            </a:r>
            <a:r>
              <a:rPr kumimoji="1" lang="en-US" altLang="ja-JP" dirty="0"/>
              <a:t>people</a:t>
            </a:r>
            <a:r>
              <a:rPr kumimoji="1" lang="ja-JP" altLang="en-US"/>
              <a:t>という親要素に</a:t>
            </a:r>
            <a:r>
              <a:rPr kumimoji="1" lang="en-US" altLang="ja-JP" dirty="0"/>
              <a:t>name</a:t>
            </a:r>
            <a:r>
              <a:rPr kumimoji="1" lang="ja-JP" altLang="en-US"/>
              <a:t>、</a:t>
            </a:r>
            <a:r>
              <a:rPr lang="en-US" altLang="ja-JP" dirty="0"/>
              <a:t>email</a:t>
            </a:r>
            <a:r>
              <a:rPr lang="ja-JP" altLang="en-US"/>
              <a:t>、</a:t>
            </a:r>
            <a:r>
              <a:rPr lang="en-US" altLang="ja-JP" dirty="0"/>
              <a:t>age</a:t>
            </a:r>
            <a:r>
              <a:rPr lang="ja-JP" altLang="en-US"/>
              <a:t>といった子要素を設定しています。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28</a:t>
            </a:fld>
            <a:endParaRPr kumimoji="1" lang="ja-JP" altLang="en-US"/>
          </a:p>
        </p:txBody>
      </p:sp>
    </p:spTree>
    <p:extLst>
      <p:ext uri="{BB962C8B-B14F-4D97-AF65-F5344CB8AC3E}">
        <p14:creationId xmlns:p14="http://schemas.microsoft.com/office/powerpoint/2010/main" val="3462722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次にデータベースの利用について説明します。左の画像では先ほどのデータベースのデータを</a:t>
            </a:r>
            <a:r>
              <a:rPr kumimoji="1" lang="en-US" altLang="ja-JP" dirty="0"/>
              <a:t>HTML</a:t>
            </a:r>
            <a:r>
              <a:rPr kumimoji="1" lang="ja-JP" altLang="en-US"/>
              <a:t>上に出力しています。</a:t>
            </a:r>
            <a:endParaRPr kumimoji="1" lang="en-US" altLang="ja-JP" dirty="0"/>
          </a:p>
          <a:p>
            <a:r>
              <a:rPr kumimoji="1" lang="ja-JP" altLang="en-US"/>
              <a:t>まずリファレンスメソッドを使用し、</a:t>
            </a:r>
            <a:r>
              <a:rPr kumimoji="1" lang="en-US" altLang="ja-JP" dirty="0" err="1"/>
              <a:t>db</a:t>
            </a:r>
            <a:r>
              <a:rPr kumimoji="1" lang="ja-JP" altLang="en-US"/>
              <a:t>というでたベースにある</a:t>
            </a:r>
            <a:r>
              <a:rPr kumimoji="1" lang="en-US" altLang="ja-JP" dirty="0"/>
              <a:t>people</a:t>
            </a:r>
            <a:r>
              <a:rPr kumimoji="1" lang="ja-JP" altLang="en-US"/>
              <a:t>のデータ</a:t>
            </a:r>
            <a:r>
              <a:rPr lang="ja-JP" altLang="en-US"/>
              <a:t>を参照しています。</a:t>
            </a:r>
            <a:endParaRPr lang="en-US" altLang="ja-JP" dirty="0"/>
          </a:p>
          <a:p>
            <a:r>
              <a:rPr kumimoji="1" lang="ja-JP" altLang="en-US"/>
              <a:t>次に</a:t>
            </a:r>
            <a:r>
              <a:rPr kumimoji="1" lang="en-US" altLang="ja-JP" dirty="0" err="1"/>
              <a:t>onValue</a:t>
            </a:r>
            <a:r>
              <a:rPr kumimoji="1" lang="ja-JP" altLang="en-US"/>
              <a:t>メソッドを使用し、</a:t>
            </a:r>
            <a:r>
              <a:rPr kumimoji="1" lang="en-US" altLang="ja-JP" dirty="0"/>
              <a:t>snapshot</a:t>
            </a:r>
            <a:r>
              <a:rPr kumimoji="1" lang="ja-JP" altLang="en-US"/>
              <a:t>のデータを取得します。</a:t>
            </a:r>
            <a:endParaRPr kumimoji="1" lang="en-US" altLang="ja-JP" dirty="0"/>
          </a:p>
          <a:p>
            <a:r>
              <a:rPr lang="en-US" altLang="ja-JP" dirty="0"/>
              <a:t>Snapshot</a:t>
            </a:r>
            <a:r>
              <a:rPr lang="ja-JP" altLang="en-US"/>
              <a:t>内では</a:t>
            </a:r>
            <a:r>
              <a:rPr lang="en-US" altLang="ja-JP" dirty="0"/>
              <a:t>foreach</a:t>
            </a:r>
            <a:r>
              <a:rPr lang="ja-JP" altLang="en-US"/>
              <a:t>メソッドを使用しており、作成された配列は</a:t>
            </a:r>
            <a:r>
              <a:rPr lang="en-US" altLang="ja-JP" dirty="0" err="1"/>
              <a:t>dataHtml</a:t>
            </a:r>
            <a:r>
              <a:rPr lang="ja-JP" altLang="en-US"/>
              <a:t>に格納され、</a:t>
            </a:r>
            <a:r>
              <a:rPr lang="en-US" altLang="ja-JP" dirty="0"/>
              <a:t>HTML</a:t>
            </a:r>
            <a:r>
              <a:rPr lang="ja-JP" altLang="en-US"/>
              <a:t>で出力しています。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29</a:t>
            </a:fld>
            <a:endParaRPr kumimoji="1" lang="ja-JP" altLang="en-US"/>
          </a:p>
        </p:txBody>
      </p:sp>
    </p:spTree>
    <p:extLst>
      <p:ext uri="{BB962C8B-B14F-4D97-AF65-F5344CB8AC3E}">
        <p14:creationId xmlns:p14="http://schemas.microsoft.com/office/powerpoint/2010/main" val="169877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Firebase</a:t>
            </a:r>
            <a:r>
              <a:rPr lang="ja-JP" altLang="ja-JP"/>
              <a:t>とは，</a:t>
            </a:r>
            <a:r>
              <a:rPr lang="en-US" altLang="ja-JP" dirty="0"/>
              <a:t>Web</a:t>
            </a:r>
            <a:r>
              <a:rPr lang="ja-JP" altLang="ja-JP"/>
              <a:t>アプリケーションのバックエンド開発に必要な</a:t>
            </a:r>
            <a:r>
              <a:rPr lang="ja-JP" altLang="en-US"/>
              <a:t>機能</a:t>
            </a:r>
            <a:r>
              <a:rPr lang="ja-JP" altLang="ja-JP"/>
              <a:t>を提供する開発者向けのクラウドサービスのこと</a:t>
            </a:r>
            <a:r>
              <a:rPr lang="ja-JP" altLang="en-US"/>
              <a:t>であり、</a:t>
            </a:r>
            <a:r>
              <a:rPr lang="ja-JP" altLang="ja-JP"/>
              <a:t>現在は</a:t>
            </a:r>
            <a:r>
              <a:rPr lang="en-US" altLang="ja-JP" dirty="0"/>
              <a:t>Google</a:t>
            </a:r>
            <a:r>
              <a:rPr lang="ja-JP" altLang="ja-JP"/>
              <a:t>が提供してい</a:t>
            </a:r>
            <a:r>
              <a:rPr lang="ja-JP" altLang="en-US"/>
              <a:t>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a:t>
            </a:fld>
            <a:endParaRPr kumimoji="1" lang="ja-JP" altLang="en-US"/>
          </a:p>
        </p:txBody>
      </p:sp>
    </p:spTree>
    <p:extLst>
      <p:ext uri="{BB962C8B-B14F-4D97-AF65-F5344CB8AC3E}">
        <p14:creationId xmlns:p14="http://schemas.microsoft.com/office/powerpoint/2010/main" val="243663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最後に結論です。この研究を通して、</a:t>
            </a:r>
            <a:r>
              <a:rPr kumimoji="1" lang="en-US" altLang="ja-JP" dirty="0"/>
              <a:t>Firebase</a:t>
            </a:r>
            <a:r>
              <a:rPr kumimoji="1" lang="ja-JP" altLang="en-US"/>
              <a:t>の導入や管理、運用のしやすさといったメリットを認識しました。</a:t>
            </a:r>
            <a:endParaRPr kumimoji="1" lang="en-US" altLang="ja-JP" dirty="0"/>
          </a:p>
          <a:p>
            <a:r>
              <a:rPr lang="ja-JP" altLang="en-US"/>
              <a:t>しかし、</a:t>
            </a:r>
            <a:r>
              <a:rPr lang="en-US" altLang="ja-JP" dirty="0"/>
              <a:t>Firebase</a:t>
            </a:r>
            <a:r>
              <a:rPr lang="ja-JP" altLang="en-US"/>
              <a:t>の公式サイトである</a:t>
            </a:r>
            <a:r>
              <a:rPr lang="en-US" altLang="ja-JP" dirty="0"/>
              <a:t>Firebase Documentation</a:t>
            </a:r>
            <a:r>
              <a:rPr lang="ja-JP" altLang="en-US"/>
              <a:t>は情報量が多く、各ドキュメントの関連性が分かりづらいことから、本研究で取り組んだ内容は、今すぐに</a:t>
            </a:r>
            <a:r>
              <a:rPr lang="en-US" altLang="ja-JP" dirty="0"/>
              <a:t>Firebase</a:t>
            </a:r>
            <a:r>
              <a:rPr lang="ja-JP" altLang="en-US"/>
              <a:t>を利用したい人にとって有用なものになったのではないだろうかと考えます。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30</a:t>
            </a:fld>
            <a:endParaRPr kumimoji="1" lang="ja-JP" altLang="en-US"/>
          </a:p>
        </p:txBody>
      </p:sp>
    </p:spTree>
    <p:extLst>
      <p:ext uri="{BB962C8B-B14F-4D97-AF65-F5344CB8AC3E}">
        <p14:creationId xmlns:p14="http://schemas.microsoft.com/office/powerpoint/2010/main" val="70639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今後の課題としては、</a:t>
            </a:r>
            <a:r>
              <a:rPr kumimoji="1" lang="en-US" altLang="ja-JP" dirty="0"/>
              <a:t>Firebase</a:t>
            </a:r>
            <a:r>
              <a:rPr kumimoji="1" lang="ja-JP" altLang="en-US"/>
              <a:t>の学習に時間がかかってしまい、認知行動療法</a:t>
            </a:r>
            <a:r>
              <a:rPr lang="ja-JP" altLang="en-US"/>
              <a:t>三コマ漫画などの</a:t>
            </a:r>
            <a:r>
              <a:rPr lang="en-US" altLang="ja-JP" dirty="0"/>
              <a:t>Web</a:t>
            </a:r>
            <a:r>
              <a:rPr lang="ja-JP" altLang="en-US"/>
              <a:t>アプリへの</a:t>
            </a:r>
            <a:r>
              <a:rPr lang="en-US" altLang="ja-JP" dirty="0"/>
              <a:t>Firebase</a:t>
            </a:r>
            <a:r>
              <a:rPr lang="ja-JP" altLang="en-US"/>
              <a:t>の組み込みを支援できなかった事が挙げられます。また、今後</a:t>
            </a:r>
            <a:r>
              <a:rPr lang="en-US" altLang="ja-JP" dirty="0"/>
              <a:t>Firebase</a:t>
            </a:r>
            <a:r>
              <a:rPr lang="ja-JP" altLang="en-US"/>
              <a:t>のような</a:t>
            </a:r>
            <a:r>
              <a:rPr lang="en-US" altLang="ja-JP" dirty="0" err="1"/>
              <a:t>mBaaS</a:t>
            </a:r>
            <a:r>
              <a:rPr lang="ja-JP" altLang="en-US"/>
              <a:t>の需要は高まると予想されるため、さらに学習を進めた上で</a:t>
            </a:r>
            <a:r>
              <a:rPr lang="en-US" altLang="ja-JP" dirty="0"/>
              <a:t>Web</a:t>
            </a:r>
            <a:r>
              <a:rPr lang="ja-JP" altLang="en-US"/>
              <a:t>アプリへの組み込みに挑戦したいです。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31</a:t>
            </a:fld>
            <a:endParaRPr kumimoji="1" lang="ja-JP" altLang="en-US"/>
          </a:p>
        </p:txBody>
      </p:sp>
    </p:spTree>
    <p:extLst>
      <p:ext uri="{BB962C8B-B14F-4D97-AF65-F5344CB8AC3E}">
        <p14:creationId xmlns:p14="http://schemas.microsoft.com/office/powerpoint/2010/main" val="2632519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以上で発表を終わります。</a:t>
            </a:r>
          </a:p>
          <a:p>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32</a:t>
            </a:fld>
            <a:endParaRPr kumimoji="1" lang="ja-JP" altLang="en-US"/>
          </a:p>
        </p:txBody>
      </p:sp>
    </p:spTree>
    <p:extLst>
      <p:ext uri="{BB962C8B-B14F-4D97-AF65-F5344CB8AC3E}">
        <p14:creationId xmlns:p14="http://schemas.microsoft.com/office/powerpoint/2010/main" val="354168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バックエンドとは、</a:t>
            </a:r>
            <a:r>
              <a:rPr kumimoji="1" lang="en-US" altLang="ja-JP" dirty="0"/>
              <a:t>Web</a:t>
            </a:r>
            <a:r>
              <a:rPr kumimoji="1" lang="ja-JP" altLang="en-US"/>
              <a:t>ブラウザなど、ユーザが</a:t>
            </a:r>
            <a:r>
              <a:rPr lang="ja-JP" altLang="en-US"/>
              <a:t>直接見る事ができる要素であるフロントエンドに対し、</a:t>
            </a:r>
            <a:r>
              <a:rPr lang="en-US" altLang="ja-JP" dirty="0"/>
              <a:t>Web</a:t>
            </a:r>
            <a:r>
              <a:rPr lang="ja-JP" altLang="en-US"/>
              <a:t>サーバやデータベースなどのユーザが直接見ることのできない要素のことを指します。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35</a:t>
            </a:fld>
            <a:endParaRPr kumimoji="1" lang="ja-JP" altLang="en-US"/>
          </a:p>
        </p:txBody>
      </p:sp>
    </p:spTree>
    <p:extLst>
      <p:ext uri="{BB962C8B-B14F-4D97-AF65-F5344CB8AC3E}">
        <p14:creationId xmlns:p14="http://schemas.microsoft.com/office/powerpoint/2010/main" val="3274517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36</a:t>
            </a:fld>
            <a:endParaRPr kumimoji="1" lang="ja-JP" altLang="en-US"/>
          </a:p>
        </p:txBody>
      </p:sp>
    </p:spTree>
    <p:extLst>
      <p:ext uri="{BB962C8B-B14F-4D97-AF65-F5344CB8AC3E}">
        <p14:creationId xmlns:p14="http://schemas.microsoft.com/office/powerpoint/2010/main" val="319289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mBaaS</a:t>
            </a:r>
            <a:r>
              <a:rPr kumimoji="1" lang="ja-JP" altLang="en-US"/>
              <a:t>とは、</a:t>
            </a:r>
            <a:r>
              <a:rPr kumimoji="1" lang="en-US" altLang="ja-JP" dirty="0"/>
              <a:t>mobile Backend as a Service</a:t>
            </a:r>
            <a:r>
              <a:rPr kumimoji="1" lang="ja-JP" altLang="en-US"/>
              <a:t>の頭文字をとった略語であり、</a:t>
            </a:r>
            <a:r>
              <a:rPr kumimoji="1" lang="en-US" altLang="ja-JP" dirty="0"/>
              <a:t>web</a:t>
            </a:r>
            <a:r>
              <a:rPr kumimoji="1" lang="ja-JP" altLang="en-US"/>
              <a:t>アプリのバックエンド開発に必要なユーザ認証やデータベースの機能をインターネットを通して提供するクラウドサービスのことを指します。</a:t>
            </a:r>
            <a:endParaRPr kumimoji="1"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4</a:t>
            </a:fld>
            <a:endParaRPr kumimoji="1" lang="ja-JP" altLang="en-US"/>
          </a:p>
        </p:txBody>
      </p:sp>
    </p:spTree>
    <p:extLst>
      <p:ext uri="{BB962C8B-B14F-4D97-AF65-F5344CB8AC3E}">
        <p14:creationId xmlns:p14="http://schemas.microsoft.com/office/powerpoint/2010/main" val="156223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これは企業のクラウドサービスの利用状態についてのグラフです。</a:t>
            </a:r>
            <a:endParaRPr kumimoji="1" lang="en-US" altLang="ja-JP" dirty="0"/>
          </a:p>
          <a:p>
            <a:r>
              <a:rPr lang="ja-JP" altLang="en-US"/>
              <a:t>全体的に利用している、一部利用している、利用する予定があると回答した企業が</a:t>
            </a:r>
            <a:r>
              <a:rPr lang="en-US" altLang="ja-JP" dirty="0"/>
              <a:t>2015</a:t>
            </a:r>
            <a:r>
              <a:rPr lang="ja-JP" altLang="en-US"/>
              <a:t>年では</a:t>
            </a:r>
            <a:endParaRPr lang="en-US" altLang="ja-JP" dirty="0"/>
          </a:p>
          <a:p>
            <a:r>
              <a:rPr lang="ja-JP" altLang="en-US"/>
              <a:t>（クリック）</a:t>
            </a:r>
            <a:endParaRPr lang="en-US" altLang="ja-JP" dirty="0"/>
          </a:p>
          <a:p>
            <a:r>
              <a:rPr lang="ja-JP" altLang="en-US"/>
              <a:t>約</a:t>
            </a:r>
            <a:r>
              <a:rPr lang="en-US" altLang="ja-JP" dirty="0"/>
              <a:t>59%</a:t>
            </a:r>
            <a:r>
              <a:rPr lang="ja-JP" altLang="en-US"/>
              <a:t>であったのに対し、 </a:t>
            </a:r>
            <a:endParaRPr lang="en-US" altLang="ja-JP" dirty="0"/>
          </a:p>
          <a:p>
            <a:r>
              <a:rPr lang="ja-JP" altLang="en-US"/>
              <a:t>（クリック） </a:t>
            </a:r>
            <a:endParaRPr lang="en-US" altLang="ja-JP" dirty="0"/>
          </a:p>
          <a:p>
            <a:r>
              <a:rPr lang="en-US" altLang="ja-JP" dirty="0"/>
              <a:t>2019</a:t>
            </a:r>
            <a:r>
              <a:rPr lang="ja-JP" altLang="en-US"/>
              <a:t>年では</a:t>
            </a:r>
            <a:endParaRPr lang="en-US" altLang="ja-JP" dirty="0"/>
          </a:p>
          <a:p>
            <a:r>
              <a:rPr lang="ja-JP" altLang="en-US"/>
              <a:t>（クリック）</a:t>
            </a:r>
            <a:endParaRPr lang="en-US" altLang="ja-JP" dirty="0"/>
          </a:p>
          <a:p>
            <a:r>
              <a:rPr lang="ja-JP" altLang="en-US"/>
              <a:t>約</a:t>
            </a:r>
            <a:r>
              <a:rPr lang="en-US" altLang="ja-JP" dirty="0"/>
              <a:t>75%</a:t>
            </a:r>
            <a:r>
              <a:rPr lang="ja-JP" altLang="en-US"/>
              <a:t>となっており、 </a:t>
            </a:r>
            <a:endParaRPr lang="en-US" altLang="ja-JP" dirty="0"/>
          </a:p>
          <a:p>
            <a:r>
              <a:rPr lang="ja-JP" altLang="en-US"/>
              <a:t>（クリック）</a:t>
            </a:r>
            <a:endParaRPr lang="en-US" altLang="ja-JP" dirty="0"/>
          </a:p>
          <a:p>
            <a:r>
              <a:rPr lang="en-US" altLang="ja-JP" dirty="0"/>
              <a:t>15%</a:t>
            </a:r>
            <a:r>
              <a:rPr lang="ja-JP" altLang="en-US"/>
              <a:t>増加した事が確認できます。</a:t>
            </a:r>
            <a:endParaRPr lang="en-US" altLang="ja-JP" dirty="0"/>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5</a:t>
            </a:fld>
            <a:endParaRPr kumimoji="1" lang="ja-JP" altLang="en-US"/>
          </a:p>
        </p:txBody>
      </p:sp>
    </p:spTree>
    <p:extLst>
      <p:ext uri="{BB962C8B-B14F-4D97-AF65-F5344CB8AC3E}">
        <p14:creationId xmlns:p14="http://schemas.microsoft.com/office/powerpoint/2010/main" val="242283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これはクラウドサービスを利用した企業の効果についてのグラフです。非常に効果があった、ある程度効果があったといった、</a:t>
            </a:r>
            <a:endParaRPr kumimoji="1" lang="en-US" altLang="ja-JP" dirty="0"/>
          </a:p>
          <a:p>
            <a:r>
              <a:rPr lang="ja-JP" altLang="en-US"/>
              <a:t>（クリック）</a:t>
            </a:r>
            <a:endParaRPr lang="en-US" altLang="ja-JP" dirty="0"/>
          </a:p>
          <a:p>
            <a:r>
              <a:rPr kumimoji="1" lang="ja-JP" altLang="en-US"/>
              <a:t>プラスの効果があったと回答した企業は合わせて</a:t>
            </a:r>
            <a:endParaRPr kumimoji="1" lang="en-US" altLang="ja-JP" dirty="0"/>
          </a:p>
          <a:p>
            <a:r>
              <a:rPr lang="ja-JP" altLang="en-US"/>
              <a:t>（クリック）</a:t>
            </a:r>
            <a:endParaRPr lang="en-US" altLang="ja-JP" dirty="0"/>
          </a:p>
          <a:p>
            <a:r>
              <a:rPr kumimoji="1" lang="ja-JP" altLang="en-US"/>
              <a:t>約</a:t>
            </a:r>
            <a:r>
              <a:rPr kumimoji="1" lang="en-US" altLang="ja-JP" dirty="0"/>
              <a:t>85%</a:t>
            </a:r>
            <a:r>
              <a:rPr kumimoji="1" lang="ja-JP" altLang="en-US"/>
              <a:t>であり、かなり多くの企業がクラウドサービスの利用に対してプラスの効果があった事がわかります。</a:t>
            </a:r>
            <a:endParaRPr kumimoji="1" lang="en-US" altLang="ja-JP" dirty="0"/>
          </a:p>
          <a:p>
            <a:r>
              <a:rPr lang="ja-JP" altLang="en-US"/>
              <a:t>これらの事から、今後もクラウドサービスを利用する企業は増加していくと予想されます。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6</a:t>
            </a:fld>
            <a:endParaRPr kumimoji="1" lang="ja-JP" altLang="en-US"/>
          </a:p>
        </p:txBody>
      </p:sp>
    </p:spTree>
    <p:extLst>
      <p:ext uri="{BB962C8B-B14F-4D97-AF65-F5344CB8AC3E}">
        <p14:creationId xmlns:p14="http://schemas.microsoft.com/office/powerpoint/2010/main" val="384876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このような背景から、今後需要が増していくと考えられるクラウドサービス、または</a:t>
            </a:r>
            <a:r>
              <a:rPr kumimoji="1" lang="en-US" altLang="ja-JP" dirty="0" err="1"/>
              <a:t>mBaaS</a:t>
            </a:r>
            <a:r>
              <a:rPr kumimoji="1" lang="ja-JP" altLang="en-US"/>
              <a:t>の</a:t>
            </a:r>
            <a:r>
              <a:rPr kumimoji="1" lang="en-US" altLang="ja-JP" dirty="0"/>
              <a:t>1</a:t>
            </a:r>
            <a:r>
              <a:rPr kumimoji="1" lang="ja-JP" altLang="en-US"/>
              <a:t>つである</a:t>
            </a:r>
            <a:r>
              <a:rPr kumimoji="1" lang="en-US" altLang="ja-JP" dirty="0"/>
              <a:t>Firebase</a:t>
            </a:r>
            <a:r>
              <a:rPr kumimoji="1" lang="ja-JP" altLang="en-US"/>
              <a:t>について学習する事と、学習した</a:t>
            </a:r>
            <a:r>
              <a:rPr kumimoji="1" lang="en-US" altLang="ja-JP" dirty="0"/>
              <a:t>Firebase</a:t>
            </a:r>
            <a:r>
              <a:rPr kumimoji="1" lang="ja-JP" altLang="en-US"/>
              <a:t>を、</a:t>
            </a:r>
            <a:r>
              <a:rPr kumimoji="1" lang="en-US" altLang="ja-JP" dirty="0"/>
              <a:t>3</a:t>
            </a:r>
            <a:r>
              <a:rPr kumimoji="1" lang="ja-JP" altLang="en-US"/>
              <a:t>つの山課題、メンタルローテーション課題、認知行動療法</a:t>
            </a:r>
            <a:r>
              <a:rPr kumimoji="1" lang="en-US" altLang="ja-JP" dirty="0"/>
              <a:t>3</a:t>
            </a:r>
            <a:r>
              <a:rPr kumimoji="1" lang="ja-JP" altLang="en-US"/>
              <a:t>コマ漫画の</a:t>
            </a:r>
            <a:r>
              <a:rPr kumimoji="1" lang="en-US" altLang="ja-JP" dirty="0"/>
              <a:t>Web</a:t>
            </a:r>
            <a:r>
              <a:rPr kumimoji="1" lang="ja-JP" altLang="en-US"/>
              <a:t>アプリに組み込むこと、を目的にしました。</a:t>
            </a:r>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7</a:t>
            </a:fld>
            <a:endParaRPr kumimoji="1" lang="ja-JP" altLang="en-US"/>
          </a:p>
        </p:txBody>
      </p:sp>
    </p:spTree>
    <p:extLst>
      <p:ext uri="{BB962C8B-B14F-4D97-AF65-F5344CB8AC3E}">
        <p14:creationId xmlns:p14="http://schemas.microsoft.com/office/powerpoint/2010/main" val="317525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ここからは本論についての発表に移ります。本論については、</a:t>
            </a:r>
            <a:r>
              <a:rPr kumimoji="1" lang="en-US" altLang="ja-JP" dirty="0"/>
              <a:t>1.Firebase</a:t>
            </a:r>
            <a:r>
              <a:rPr kumimoji="1" lang="ja-JP" altLang="en-US"/>
              <a:t>のセッティング、</a:t>
            </a:r>
            <a:r>
              <a:rPr kumimoji="1" lang="en-US" altLang="ja-JP" dirty="0"/>
              <a:t>2.Firebase Authentication</a:t>
            </a:r>
            <a:r>
              <a:rPr kumimoji="1" lang="ja-JP" altLang="en-US"/>
              <a:t>について、</a:t>
            </a:r>
            <a:r>
              <a:rPr lang="en-US" altLang="ja-JP" dirty="0"/>
              <a:t>3.Firebase Realtime Database</a:t>
            </a:r>
            <a:r>
              <a:rPr lang="ja-JP" altLang="en-US"/>
              <a:t>についてといった流れで進めていきます。</a:t>
            </a:r>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8</a:t>
            </a:fld>
            <a:endParaRPr kumimoji="1" lang="ja-JP" altLang="en-US"/>
          </a:p>
        </p:txBody>
      </p:sp>
    </p:spTree>
    <p:extLst>
      <p:ext uri="{BB962C8B-B14F-4D97-AF65-F5344CB8AC3E}">
        <p14:creationId xmlns:p14="http://schemas.microsoft.com/office/powerpoint/2010/main" val="285304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Firebase</a:t>
            </a:r>
            <a:r>
              <a:rPr kumimoji="1" lang="ja-JP" altLang="en-US"/>
              <a:t>のセッティングについて説明していきます。</a:t>
            </a:r>
            <a:r>
              <a:rPr kumimoji="1" lang="en-US" altLang="ja-JP" dirty="0"/>
              <a:t>Firebase</a:t>
            </a:r>
            <a:r>
              <a:rPr kumimoji="1" lang="ja-JP" altLang="en-US"/>
              <a:t>のセッティングには、</a:t>
            </a:r>
            <a:r>
              <a:rPr kumimoji="1" lang="en-US" altLang="ja-JP" dirty="0"/>
              <a:t>1.</a:t>
            </a:r>
            <a:r>
              <a:rPr kumimoji="1" lang="ja-JP" altLang="en-US"/>
              <a:t>プロジェクトの作成、</a:t>
            </a:r>
            <a:r>
              <a:rPr kumimoji="1" lang="en-US" altLang="ja-JP" dirty="0"/>
              <a:t>2.</a:t>
            </a:r>
            <a:r>
              <a:rPr kumimoji="1" lang="ja-JP" altLang="en-US"/>
              <a:t>プロジェクト上でのアプリの追加、</a:t>
            </a:r>
            <a:r>
              <a:rPr kumimoji="1" lang="en-US" altLang="ja-JP" dirty="0"/>
              <a:t>3.HTML</a:t>
            </a:r>
            <a:r>
              <a:rPr kumimoji="1" lang="ja-JP" altLang="en-US"/>
              <a:t>への組み込み、の</a:t>
            </a:r>
            <a:r>
              <a:rPr kumimoji="1" lang="en-US" altLang="ja-JP" dirty="0"/>
              <a:t>3</a:t>
            </a:r>
            <a:r>
              <a:rPr kumimoji="1" lang="ja-JP" altLang="en-US"/>
              <a:t>つの手順を踏む必要があります。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5664C78-46C9-904B-A2FD-9DE5F5387B47}" type="slidenum">
              <a:rPr kumimoji="1" lang="ja-JP" altLang="en-US" smtClean="0"/>
              <a:t>9</a:t>
            </a:fld>
            <a:endParaRPr kumimoji="1" lang="ja-JP" altLang="en-US"/>
          </a:p>
        </p:txBody>
      </p:sp>
    </p:spTree>
    <p:extLst>
      <p:ext uri="{BB962C8B-B14F-4D97-AF65-F5344CB8AC3E}">
        <p14:creationId xmlns:p14="http://schemas.microsoft.com/office/powerpoint/2010/main" val="137647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2D745C-3B03-6842-B973-EA5EBB0410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1C7895-9E69-284E-9896-8B631BDD69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3022F9-6B2A-D443-A243-0B91AB957901}"/>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9286D823-D0DB-994B-9531-D54ECAD463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C65C0A-D7DA-BB4C-AA19-363E550B592C}"/>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199199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7683AC-4AF6-C049-9BFB-04CE17E68F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C33ED1-B468-514C-9531-7945A8EF73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666F18-D1F5-D547-B071-4FCB58055C1D}"/>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0A50649C-7359-B14B-8426-B76911231A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5F4FC6-434C-C942-835F-44D9D41336B1}"/>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63683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BDC20D5-45BF-0642-9A4C-AFAED8151C3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6C506B-C53A-7E41-859A-95E1EBB20FB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C43DD6-C663-8845-8820-D3953E1DE0FB}"/>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949AA4F5-D31A-7D40-ADF4-3C7EB201BE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3C05D3-8A7A-8944-A4A1-91AECE62F544}"/>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412529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3D94B-ACA6-864C-8EB5-EDFC8F93A5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EFBB67-A37D-804D-A5A9-BBC0C85623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B6F51F-E27B-1249-8C82-8C19C5E13101}"/>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CA235B70-AA70-7642-824E-EEC7B5E953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11AC23-D7F2-1947-A01C-3CE9EBB9B66B}"/>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20541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D2BFF-35C7-EA47-B8C2-66BDA42FAB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0CBF69-E540-9944-9E21-1BFDED5D8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2E1884-EC3F-944E-91BC-894729B2FC10}"/>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99053701-3527-194D-8B74-A3636A7A81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55A214-8D9C-3B42-A84A-643D9F8CE865}"/>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19667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A44AA-7F21-1847-B34E-17A73C7F5A4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63DABD-04AA-EB4F-96E7-73F4CB5047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33DC7EE-4D78-624E-A91F-3A7CC5B4F0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231747-6F67-8741-B4AE-59A4D0C59F2E}"/>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67151809-DEDE-8845-9BE7-AE811601EF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F6FF07-07CC-FE45-8F3F-E286A19411AC}"/>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283852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BC66A-A379-CA4E-93B9-D4F41FE990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DD5D33-0C1D-4C43-9814-3036604F6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F313B4F-B6EC-5742-8A8E-950DF705DE3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4E9321C-B6BE-6248-983E-00FDA5384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DB3B22-FBFD-964D-A7BD-23FFFCB29D9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C9D685-3060-E540-B6ED-363337CCB0E9}"/>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8" name="フッター プレースホルダー 7">
            <a:extLst>
              <a:ext uri="{FF2B5EF4-FFF2-40B4-BE49-F238E27FC236}">
                <a16:creationId xmlns:a16="http://schemas.microsoft.com/office/drawing/2014/main" id="{72453774-B1B0-CF43-B89A-20FD9FC8C3E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19E75A8-501E-7F47-93BC-BA48FF8DB205}"/>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333044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8D501-8CE4-DC49-8878-6FCEAA4EF44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3D4EC8-7A64-5146-B335-615E1DF8EABE}"/>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4" name="フッター プレースホルダー 3">
            <a:extLst>
              <a:ext uri="{FF2B5EF4-FFF2-40B4-BE49-F238E27FC236}">
                <a16:creationId xmlns:a16="http://schemas.microsoft.com/office/drawing/2014/main" id="{1A3A680F-0C4E-9840-8EBE-9999721001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4EB7326-4DE0-C945-BFE4-BD416C5B75C5}"/>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216706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CB72C9-C51B-C64F-9001-96DC21B688BB}"/>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3" name="フッター プレースホルダー 2">
            <a:extLst>
              <a:ext uri="{FF2B5EF4-FFF2-40B4-BE49-F238E27FC236}">
                <a16:creationId xmlns:a16="http://schemas.microsoft.com/office/drawing/2014/main" id="{9300DEFF-0E2F-5C44-854F-628C252BDC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C8F6C18-5643-7242-9BB2-ABC372A08DE8}"/>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28138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606950-AB5D-3245-B6F5-51B811F6B9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6C7DCB-B8B1-CD48-B1D1-FE438CF90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2B5639-95AC-6B4E-8FB4-8585C3495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7FBC23-D057-AF48-8836-7FC9BAAF324D}"/>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830E9951-CCB0-AC4F-B1D4-500003CBC5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6E8C7E-0637-9041-A351-3C22E8F5D487}"/>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355854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5EF86-927C-9747-B876-3D88CCC3634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022635A-67D0-F34E-AF4E-046FAE95F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531F7FA-4A53-DB45-A936-302ABD3E6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41D3EE-B397-1C48-858B-1551DDF99FF9}"/>
              </a:ext>
            </a:extLst>
          </p:cNvPr>
          <p:cNvSpPr>
            <a:spLocks noGrp="1"/>
          </p:cNvSpPr>
          <p:nvPr>
            <p:ph type="dt" sz="half" idx="10"/>
          </p:nvPr>
        </p:nvSpPr>
        <p:spPr/>
        <p:txBody>
          <a:bodyPr/>
          <a:lstStyle/>
          <a:p>
            <a:fld id="{F8DF34A0-0D82-7844-83E2-A88A2F3DE00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26ACA4A6-B71E-1F4B-95DD-3E5BC873D4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7B84FE-B4C8-CF4D-A141-1E7039BED2BA}"/>
              </a:ext>
            </a:extLst>
          </p:cNvPr>
          <p:cNvSpPr>
            <a:spLocks noGrp="1"/>
          </p:cNvSpPr>
          <p:nvPr>
            <p:ph type="sldNum" sz="quarter" idx="12"/>
          </p:nvPr>
        </p:nvSpPr>
        <p:spPr/>
        <p:txBody>
          <a:body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340451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427FC41-E012-974E-9D85-983858BAF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7B9201-CFA5-C04D-86A0-E71AC1500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69FF89-42CF-2F45-93DD-087EF75C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F34A0-0D82-7844-83E2-A88A2F3DE00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F481CEAA-203C-1A4A-90E5-283D3430C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23D2B2-97F8-F546-B36A-6FDF4E8B7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56BCF-816C-CF4F-8727-085D4500D2FF}" type="slidenum">
              <a:rPr kumimoji="1" lang="ja-JP" altLang="en-US" smtClean="0"/>
              <a:t>‹#›</a:t>
            </a:fld>
            <a:endParaRPr kumimoji="1" lang="ja-JP" altLang="en-US"/>
          </a:p>
        </p:txBody>
      </p:sp>
    </p:spTree>
    <p:extLst>
      <p:ext uri="{BB962C8B-B14F-4D97-AF65-F5344CB8AC3E}">
        <p14:creationId xmlns:p14="http://schemas.microsoft.com/office/powerpoint/2010/main" val="141274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A6255-C5F3-4F4E-9626-76E716DBEFF1}"/>
              </a:ext>
            </a:extLst>
          </p:cNvPr>
          <p:cNvSpPr>
            <a:spLocks noGrp="1"/>
          </p:cNvSpPr>
          <p:nvPr>
            <p:ph type="ctrTitle"/>
          </p:nvPr>
        </p:nvSpPr>
        <p:spPr/>
        <p:txBody>
          <a:bodyPr>
            <a:normAutofit/>
          </a:bodyPr>
          <a:lstStyle/>
          <a:p>
            <a:pPr>
              <a:lnSpc>
                <a:spcPct val="150000"/>
              </a:lnSpc>
            </a:pPr>
            <a:r>
              <a:rPr kumimoji="1" lang="en-US" altLang="ja-JP" sz="3600" dirty="0"/>
              <a:t>Firebase</a:t>
            </a:r>
            <a:r>
              <a:rPr kumimoji="1" lang="ja-JP" altLang="en-US" sz="3600"/>
              <a:t>を活用した</a:t>
            </a:r>
            <a:r>
              <a:rPr kumimoji="1" lang="en-US" altLang="ja-JP" sz="3600" dirty="0"/>
              <a:t>Web</a:t>
            </a:r>
            <a:r>
              <a:rPr kumimoji="1" lang="ja-JP" altLang="en-US" sz="3600"/>
              <a:t>アプリケーション</a:t>
            </a:r>
            <a:br>
              <a:rPr kumimoji="1" lang="en-US" altLang="ja-JP" sz="3600" dirty="0"/>
            </a:br>
            <a:r>
              <a:rPr kumimoji="1" lang="ja-JP" altLang="en-US" sz="3600"/>
              <a:t>のバックエンド開発手法</a:t>
            </a:r>
          </a:p>
        </p:txBody>
      </p:sp>
      <p:sp>
        <p:nvSpPr>
          <p:cNvPr id="3" name="字幕 2">
            <a:extLst>
              <a:ext uri="{FF2B5EF4-FFF2-40B4-BE49-F238E27FC236}">
                <a16:creationId xmlns:a16="http://schemas.microsoft.com/office/drawing/2014/main" id="{85C2DF36-6C71-DA4C-9865-4B6C2552CB5F}"/>
              </a:ext>
            </a:extLst>
          </p:cNvPr>
          <p:cNvSpPr>
            <a:spLocks noGrp="1"/>
          </p:cNvSpPr>
          <p:nvPr>
            <p:ph type="subTitle" idx="1"/>
          </p:nvPr>
        </p:nvSpPr>
        <p:spPr>
          <a:xfrm>
            <a:off x="1524000" y="3521308"/>
            <a:ext cx="9144000" cy="1655762"/>
          </a:xfrm>
        </p:spPr>
        <p:txBody>
          <a:bodyPr/>
          <a:lstStyle/>
          <a:p>
            <a:endParaRPr kumimoji="1" lang="en-US" altLang="ja-JP" dirty="0"/>
          </a:p>
          <a:p>
            <a:pPr algn="r"/>
            <a:r>
              <a:rPr lang="ja-JP" altLang="en-US"/>
              <a:t>情報物理研究室</a:t>
            </a:r>
            <a:endParaRPr lang="en-US" altLang="ja-JP" dirty="0"/>
          </a:p>
          <a:p>
            <a:pPr algn="r"/>
            <a:r>
              <a:rPr lang="en-US" altLang="ja-JP" dirty="0"/>
              <a:t>1810990061</a:t>
            </a:r>
            <a:r>
              <a:rPr lang="ja-JP" altLang="en-US"/>
              <a:t>　高尾　玲</a:t>
            </a:r>
            <a:endParaRPr kumimoji="1" lang="ja-JP" altLang="en-US"/>
          </a:p>
        </p:txBody>
      </p:sp>
    </p:spTree>
    <p:extLst>
      <p:ext uri="{BB962C8B-B14F-4D97-AF65-F5344CB8AC3E}">
        <p14:creationId xmlns:p14="http://schemas.microsoft.com/office/powerpoint/2010/main" val="415540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9D54-05A7-9645-8C0F-8E0EC7A0ABF9}"/>
              </a:ext>
            </a:extLst>
          </p:cNvPr>
          <p:cNvSpPr>
            <a:spLocks noGrp="1"/>
          </p:cNvSpPr>
          <p:nvPr>
            <p:ph type="title"/>
          </p:nvPr>
        </p:nvSpPr>
        <p:spPr/>
        <p:txBody>
          <a:bodyPr/>
          <a:lstStyle/>
          <a:p>
            <a:r>
              <a:rPr kumimoji="1" lang="ja-JP" altLang="en-US"/>
              <a:t>本論</a:t>
            </a:r>
            <a:r>
              <a:rPr kumimoji="1" lang="en-US" altLang="ja-JP" dirty="0"/>
              <a:t>1</a:t>
            </a:r>
            <a:r>
              <a:rPr kumimoji="1" lang="ja-JP" altLang="en-US"/>
              <a:t>：</a:t>
            </a:r>
            <a:r>
              <a:rPr kumimoji="1" lang="en-US" altLang="ja-JP" dirty="0"/>
              <a:t>Firebase</a:t>
            </a:r>
            <a:r>
              <a:rPr kumimoji="1" lang="ja-JP" altLang="en-US"/>
              <a:t>のセッティング</a:t>
            </a:r>
          </a:p>
        </p:txBody>
      </p:sp>
      <p:sp>
        <p:nvSpPr>
          <p:cNvPr id="3" name="コンテンツ プレースホルダー 2">
            <a:extLst>
              <a:ext uri="{FF2B5EF4-FFF2-40B4-BE49-F238E27FC236}">
                <a16:creationId xmlns:a16="http://schemas.microsoft.com/office/drawing/2014/main" id="{A133B760-145F-044E-924E-E8AF920D3741}"/>
              </a:ext>
            </a:extLst>
          </p:cNvPr>
          <p:cNvSpPr>
            <a:spLocks noGrp="1"/>
          </p:cNvSpPr>
          <p:nvPr>
            <p:ph idx="1"/>
          </p:nvPr>
        </p:nvSpPr>
        <p:spPr/>
        <p:txBody>
          <a:bodyPr/>
          <a:lstStyle/>
          <a:p>
            <a:r>
              <a:rPr kumimoji="1" lang="en-US" altLang="ja-JP" sz="4400" dirty="0">
                <a:solidFill>
                  <a:srgbClr val="FF0000"/>
                </a:solidFill>
              </a:rPr>
              <a:t>1. </a:t>
            </a:r>
            <a:r>
              <a:rPr kumimoji="1" lang="ja-JP" altLang="en-US" sz="4400">
                <a:solidFill>
                  <a:srgbClr val="FF0000"/>
                </a:solidFill>
              </a:rPr>
              <a:t>プロジェクトの作成</a:t>
            </a:r>
            <a:endParaRPr kumimoji="1" lang="en-US" altLang="ja-JP" sz="4400" dirty="0">
              <a:solidFill>
                <a:srgbClr val="FF0000"/>
              </a:solidFill>
            </a:endParaRPr>
          </a:p>
          <a:p>
            <a:endParaRPr kumimoji="1" lang="en-US" altLang="ja-JP" dirty="0"/>
          </a:p>
          <a:p>
            <a:r>
              <a:rPr lang="en-US" altLang="ja-JP" dirty="0"/>
              <a:t>2. </a:t>
            </a:r>
            <a:r>
              <a:rPr lang="ja-JP" altLang="en-US"/>
              <a:t>プロジェクト上でのアプリの追加</a:t>
            </a:r>
            <a:endParaRPr lang="en-US" altLang="ja-JP" dirty="0"/>
          </a:p>
          <a:p>
            <a:endParaRPr lang="en-US" altLang="ja-JP" dirty="0"/>
          </a:p>
          <a:p>
            <a:r>
              <a:rPr kumimoji="1" lang="en-US" altLang="ja-JP" dirty="0"/>
              <a:t>3. HTML</a:t>
            </a:r>
            <a:r>
              <a:rPr lang="ja-JP" altLang="en-US"/>
              <a:t>への</a:t>
            </a:r>
            <a:r>
              <a:rPr kumimoji="1" lang="ja-JP" altLang="en-US"/>
              <a:t>組み込み</a:t>
            </a:r>
          </a:p>
        </p:txBody>
      </p:sp>
    </p:spTree>
    <p:extLst>
      <p:ext uri="{BB962C8B-B14F-4D97-AF65-F5344CB8AC3E}">
        <p14:creationId xmlns:p14="http://schemas.microsoft.com/office/powerpoint/2010/main" val="279462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BB3B35E-81A7-3844-B2A6-EA5C2611994E}"/>
              </a:ext>
            </a:extLst>
          </p:cNvPr>
          <p:cNvPicPr>
            <a:picLocks noChangeAspect="1"/>
          </p:cNvPicPr>
          <p:nvPr/>
        </p:nvPicPr>
        <p:blipFill>
          <a:blip r:embed="rId3"/>
          <a:stretch>
            <a:fillRect/>
          </a:stretch>
        </p:blipFill>
        <p:spPr>
          <a:xfrm>
            <a:off x="0" y="207433"/>
            <a:ext cx="12192000" cy="6443133"/>
          </a:xfrm>
          <a:prstGeom prst="rect">
            <a:avLst/>
          </a:prstGeom>
        </p:spPr>
      </p:pic>
      <p:sp>
        <p:nvSpPr>
          <p:cNvPr id="6" name="ドーナツ 5">
            <a:extLst>
              <a:ext uri="{FF2B5EF4-FFF2-40B4-BE49-F238E27FC236}">
                <a16:creationId xmlns:a16="http://schemas.microsoft.com/office/drawing/2014/main" id="{4698EF54-0730-9B44-B312-58F708C72470}"/>
              </a:ext>
            </a:extLst>
          </p:cNvPr>
          <p:cNvSpPr/>
          <p:nvPr/>
        </p:nvSpPr>
        <p:spPr>
          <a:xfrm>
            <a:off x="0" y="3130658"/>
            <a:ext cx="6943241" cy="1100379"/>
          </a:xfrm>
          <a:prstGeom prst="donut">
            <a:avLst>
              <a:gd name="adj" fmla="val 52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左矢印 6">
            <a:extLst>
              <a:ext uri="{FF2B5EF4-FFF2-40B4-BE49-F238E27FC236}">
                <a16:creationId xmlns:a16="http://schemas.microsoft.com/office/drawing/2014/main" id="{DA47E29D-3215-BF49-8812-C11A3951FC8F}"/>
              </a:ext>
            </a:extLst>
          </p:cNvPr>
          <p:cNvSpPr/>
          <p:nvPr/>
        </p:nvSpPr>
        <p:spPr>
          <a:xfrm>
            <a:off x="3270142" y="4898360"/>
            <a:ext cx="1084882" cy="54244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2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0B65B26-3740-3A42-B3C5-62802B14EAD2}"/>
              </a:ext>
            </a:extLst>
          </p:cNvPr>
          <p:cNvPicPr>
            <a:picLocks noChangeAspect="1"/>
          </p:cNvPicPr>
          <p:nvPr/>
        </p:nvPicPr>
        <p:blipFill>
          <a:blip r:embed="rId3"/>
          <a:stretch>
            <a:fillRect/>
          </a:stretch>
        </p:blipFill>
        <p:spPr>
          <a:xfrm>
            <a:off x="0" y="1807633"/>
            <a:ext cx="6012507" cy="3198320"/>
          </a:xfrm>
          <a:prstGeom prst="rect">
            <a:avLst/>
          </a:prstGeom>
        </p:spPr>
      </p:pic>
      <p:pic>
        <p:nvPicPr>
          <p:cNvPr id="7" name="図 6">
            <a:extLst>
              <a:ext uri="{FF2B5EF4-FFF2-40B4-BE49-F238E27FC236}">
                <a16:creationId xmlns:a16="http://schemas.microsoft.com/office/drawing/2014/main" id="{CDEB68C9-BD73-414C-97AC-D30CC259EEE6}"/>
              </a:ext>
            </a:extLst>
          </p:cNvPr>
          <p:cNvPicPr>
            <a:picLocks noChangeAspect="1"/>
          </p:cNvPicPr>
          <p:nvPr/>
        </p:nvPicPr>
        <p:blipFill>
          <a:blip r:embed="rId4"/>
          <a:stretch>
            <a:fillRect/>
          </a:stretch>
        </p:blipFill>
        <p:spPr>
          <a:xfrm>
            <a:off x="6163753" y="1793894"/>
            <a:ext cx="6028247" cy="3198320"/>
          </a:xfrm>
          <a:prstGeom prst="rect">
            <a:avLst/>
          </a:prstGeom>
        </p:spPr>
      </p:pic>
      <p:sp>
        <p:nvSpPr>
          <p:cNvPr id="8" name="タイトル 7">
            <a:extLst>
              <a:ext uri="{FF2B5EF4-FFF2-40B4-BE49-F238E27FC236}">
                <a16:creationId xmlns:a16="http://schemas.microsoft.com/office/drawing/2014/main" id="{3B6F002B-8AF7-2A4E-98F5-C09E4168E766}"/>
              </a:ext>
            </a:extLst>
          </p:cNvPr>
          <p:cNvSpPr>
            <a:spLocks noGrp="1"/>
          </p:cNvSpPr>
          <p:nvPr>
            <p:ph type="title"/>
          </p:nvPr>
        </p:nvSpPr>
        <p:spPr/>
        <p:txBody>
          <a:bodyPr/>
          <a:lstStyle/>
          <a:p>
            <a:r>
              <a:rPr lang="ja-JP" altLang="en-US"/>
              <a:t>プロジェクトの各設定</a:t>
            </a:r>
          </a:p>
        </p:txBody>
      </p:sp>
      <p:sp>
        <p:nvSpPr>
          <p:cNvPr id="9" name="下矢印 8">
            <a:extLst>
              <a:ext uri="{FF2B5EF4-FFF2-40B4-BE49-F238E27FC236}">
                <a16:creationId xmlns:a16="http://schemas.microsoft.com/office/drawing/2014/main" id="{F78D7145-84AC-7F43-A122-DB96CABA730D}"/>
              </a:ext>
            </a:extLst>
          </p:cNvPr>
          <p:cNvSpPr/>
          <p:nvPr/>
        </p:nvSpPr>
        <p:spPr>
          <a:xfrm rot="5400000">
            <a:off x="9999188" y="3784626"/>
            <a:ext cx="721895" cy="10828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14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9D54-05A7-9645-8C0F-8E0EC7A0ABF9}"/>
              </a:ext>
            </a:extLst>
          </p:cNvPr>
          <p:cNvSpPr>
            <a:spLocks noGrp="1"/>
          </p:cNvSpPr>
          <p:nvPr>
            <p:ph type="title"/>
          </p:nvPr>
        </p:nvSpPr>
        <p:spPr/>
        <p:txBody>
          <a:bodyPr/>
          <a:lstStyle/>
          <a:p>
            <a:r>
              <a:rPr kumimoji="1" lang="ja-JP" altLang="en-US"/>
              <a:t>本論</a:t>
            </a:r>
            <a:r>
              <a:rPr kumimoji="1" lang="en-US" altLang="ja-JP" dirty="0"/>
              <a:t>1</a:t>
            </a:r>
            <a:r>
              <a:rPr kumimoji="1" lang="ja-JP" altLang="en-US"/>
              <a:t>：</a:t>
            </a:r>
            <a:r>
              <a:rPr kumimoji="1" lang="en-US" altLang="ja-JP" dirty="0"/>
              <a:t>Firebase</a:t>
            </a:r>
            <a:r>
              <a:rPr kumimoji="1" lang="ja-JP" altLang="en-US"/>
              <a:t>のセッティング</a:t>
            </a:r>
          </a:p>
        </p:txBody>
      </p:sp>
      <p:sp>
        <p:nvSpPr>
          <p:cNvPr id="3" name="コンテンツ プレースホルダー 2">
            <a:extLst>
              <a:ext uri="{FF2B5EF4-FFF2-40B4-BE49-F238E27FC236}">
                <a16:creationId xmlns:a16="http://schemas.microsoft.com/office/drawing/2014/main" id="{A133B760-145F-044E-924E-E8AF920D3741}"/>
              </a:ext>
            </a:extLst>
          </p:cNvPr>
          <p:cNvSpPr>
            <a:spLocks noGrp="1"/>
          </p:cNvSpPr>
          <p:nvPr>
            <p:ph idx="1"/>
          </p:nvPr>
        </p:nvSpPr>
        <p:spPr/>
        <p:txBody>
          <a:bodyPr/>
          <a:lstStyle/>
          <a:p>
            <a:r>
              <a:rPr kumimoji="1" lang="en-US" altLang="ja-JP" dirty="0"/>
              <a:t>1. </a:t>
            </a:r>
            <a:r>
              <a:rPr kumimoji="1" lang="ja-JP" altLang="en-US"/>
              <a:t>プロジェクトの作成</a:t>
            </a:r>
            <a:endParaRPr kumimoji="1" lang="en-US" altLang="ja-JP" dirty="0"/>
          </a:p>
          <a:p>
            <a:endParaRPr kumimoji="1" lang="en-US" altLang="ja-JP" dirty="0"/>
          </a:p>
          <a:p>
            <a:r>
              <a:rPr lang="en-US" altLang="ja-JP" sz="4400" dirty="0">
                <a:solidFill>
                  <a:srgbClr val="FF0000"/>
                </a:solidFill>
              </a:rPr>
              <a:t>2. </a:t>
            </a:r>
            <a:r>
              <a:rPr lang="ja-JP" altLang="en-US" sz="4400">
                <a:solidFill>
                  <a:srgbClr val="FF0000"/>
                </a:solidFill>
              </a:rPr>
              <a:t>プロジェクト上でのアプリの追加</a:t>
            </a:r>
            <a:endParaRPr lang="en-US" altLang="ja-JP" sz="4400" dirty="0">
              <a:solidFill>
                <a:srgbClr val="FF0000"/>
              </a:solidFill>
            </a:endParaRPr>
          </a:p>
          <a:p>
            <a:endParaRPr lang="en-US" altLang="ja-JP" dirty="0"/>
          </a:p>
          <a:p>
            <a:r>
              <a:rPr kumimoji="1" lang="en-US" altLang="ja-JP" dirty="0"/>
              <a:t>3. HTML</a:t>
            </a:r>
            <a:r>
              <a:rPr lang="ja-JP" altLang="en-US"/>
              <a:t>への</a:t>
            </a:r>
            <a:r>
              <a:rPr kumimoji="1" lang="ja-JP" altLang="en-US"/>
              <a:t>組み込み</a:t>
            </a:r>
          </a:p>
        </p:txBody>
      </p:sp>
    </p:spTree>
    <p:extLst>
      <p:ext uri="{BB962C8B-B14F-4D97-AF65-F5344CB8AC3E}">
        <p14:creationId xmlns:p14="http://schemas.microsoft.com/office/powerpoint/2010/main" val="148497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698F2E6-90BC-984D-9ADC-27BA63D2E6C9}"/>
              </a:ext>
            </a:extLst>
          </p:cNvPr>
          <p:cNvPicPr>
            <a:picLocks noChangeAspect="1"/>
          </p:cNvPicPr>
          <p:nvPr/>
        </p:nvPicPr>
        <p:blipFill>
          <a:blip r:embed="rId3"/>
          <a:stretch>
            <a:fillRect/>
          </a:stretch>
        </p:blipFill>
        <p:spPr>
          <a:xfrm>
            <a:off x="0" y="198966"/>
            <a:ext cx="12192000" cy="6460067"/>
          </a:xfrm>
          <a:prstGeom prst="rect">
            <a:avLst/>
          </a:prstGeom>
        </p:spPr>
      </p:pic>
      <p:pic>
        <p:nvPicPr>
          <p:cNvPr id="7" name="図 6">
            <a:extLst>
              <a:ext uri="{FF2B5EF4-FFF2-40B4-BE49-F238E27FC236}">
                <a16:creationId xmlns:a16="http://schemas.microsoft.com/office/drawing/2014/main" id="{9D4B1622-3547-2A42-9D5C-CC379EE74875}"/>
              </a:ext>
            </a:extLst>
          </p:cNvPr>
          <p:cNvPicPr>
            <a:picLocks noChangeAspect="1"/>
          </p:cNvPicPr>
          <p:nvPr/>
        </p:nvPicPr>
        <p:blipFill>
          <a:blip r:embed="rId4"/>
          <a:stretch>
            <a:fillRect/>
          </a:stretch>
        </p:blipFill>
        <p:spPr>
          <a:xfrm>
            <a:off x="4527980" y="2479514"/>
            <a:ext cx="6235700" cy="1651000"/>
          </a:xfrm>
          <a:prstGeom prst="rect">
            <a:avLst/>
          </a:prstGeom>
        </p:spPr>
      </p:pic>
      <p:sp>
        <p:nvSpPr>
          <p:cNvPr id="8" name="左矢印 7">
            <a:extLst>
              <a:ext uri="{FF2B5EF4-FFF2-40B4-BE49-F238E27FC236}">
                <a16:creationId xmlns:a16="http://schemas.microsoft.com/office/drawing/2014/main" id="{10860B1D-99C0-DA47-8933-E0B8A7A213F6}"/>
              </a:ext>
            </a:extLst>
          </p:cNvPr>
          <p:cNvSpPr/>
          <p:nvPr/>
        </p:nvSpPr>
        <p:spPr>
          <a:xfrm rot="16200000">
            <a:off x="6832168" y="1799627"/>
            <a:ext cx="1084882" cy="54244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a:extLst>
              <a:ext uri="{FF2B5EF4-FFF2-40B4-BE49-F238E27FC236}">
                <a16:creationId xmlns:a16="http://schemas.microsoft.com/office/drawing/2014/main" id="{E87F42D9-4616-124E-A058-91BEEF9A7594}"/>
              </a:ext>
            </a:extLst>
          </p:cNvPr>
          <p:cNvSpPr/>
          <p:nvPr/>
        </p:nvSpPr>
        <p:spPr>
          <a:xfrm>
            <a:off x="6480872" y="3119509"/>
            <a:ext cx="849826" cy="823219"/>
          </a:xfrm>
          <a:prstGeom prst="donut">
            <a:avLst>
              <a:gd name="adj" fmla="val 107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フレーム 1">
            <a:extLst>
              <a:ext uri="{FF2B5EF4-FFF2-40B4-BE49-F238E27FC236}">
                <a16:creationId xmlns:a16="http://schemas.microsoft.com/office/drawing/2014/main" id="{A1704F5B-D21F-9F42-8B4C-E06A9E724507}"/>
              </a:ext>
            </a:extLst>
          </p:cNvPr>
          <p:cNvSpPr/>
          <p:nvPr/>
        </p:nvSpPr>
        <p:spPr>
          <a:xfrm>
            <a:off x="2137719" y="198966"/>
            <a:ext cx="3534032" cy="889686"/>
          </a:xfrm>
          <a:prstGeom prst="frame">
            <a:avLst>
              <a:gd name="adj1" fmla="val 69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89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F0A8E3F-870D-434E-8733-C69034AC938C}"/>
              </a:ext>
            </a:extLst>
          </p:cNvPr>
          <p:cNvPicPr>
            <a:picLocks noChangeAspect="1"/>
          </p:cNvPicPr>
          <p:nvPr/>
        </p:nvPicPr>
        <p:blipFill>
          <a:blip r:embed="rId3"/>
          <a:stretch>
            <a:fillRect/>
          </a:stretch>
        </p:blipFill>
        <p:spPr>
          <a:xfrm>
            <a:off x="0" y="1868048"/>
            <a:ext cx="5884217" cy="3121904"/>
          </a:xfrm>
          <a:prstGeom prst="rect">
            <a:avLst/>
          </a:prstGeom>
        </p:spPr>
      </p:pic>
      <p:grpSp>
        <p:nvGrpSpPr>
          <p:cNvPr id="14" name="グループ化 13">
            <a:extLst>
              <a:ext uri="{FF2B5EF4-FFF2-40B4-BE49-F238E27FC236}">
                <a16:creationId xmlns:a16="http://schemas.microsoft.com/office/drawing/2014/main" id="{24978184-09E8-784E-A490-74FFA04B5D39}"/>
              </a:ext>
            </a:extLst>
          </p:cNvPr>
          <p:cNvGrpSpPr/>
          <p:nvPr/>
        </p:nvGrpSpPr>
        <p:grpSpPr>
          <a:xfrm>
            <a:off x="6307782" y="1307812"/>
            <a:ext cx="5884218" cy="4559014"/>
            <a:chOff x="6307782" y="1307812"/>
            <a:chExt cx="5884218" cy="4559014"/>
          </a:xfrm>
        </p:grpSpPr>
        <p:pic>
          <p:nvPicPr>
            <p:cNvPr id="11" name="図 10">
              <a:extLst>
                <a:ext uri="{FF2B5EF4-FFF2-40B4-BE49-F238E27FC236}">
                  <a16:creationId xmlns:a16="http://schemas.microsoft.com/office/drawing/2014/main" id="{EE6F31CD-86F1-2D47-9505-E949BEB3B26D}"/>
                </a:ext>
              </a:extLst>
            </p:cNvPr>
            <p:cNvPicPr>
              <a:picLocks noChangeAspect="1"/>
            </p:cNvPicPr>
            <p:nvPr/>
          </p:nvPicPr>
          <p:blipFill>
            <a:blip r:embed="rId4"/>
            <a:stretch>
              <a:fillRect/>
            </a:stretch>
          </p:blipFill>
          <p:spPr>
            <a:xfrm>
              <a:off x="6307782" y="1307812"/>
              <a:ext cx="5884218" cy="3109646"/>
            </a:xfrm>
            <a:prstGeom prst="rect">
              <a:avLst/>
            </a:prstGeom>
          </p:spPr>
        </p:pic>
        <p:pic>
          <p:nvPicPr>
            <p:cNvPr id="13" name="図 12">
              <a:extLst>
                <a:ext uri="{FF2B5EF4-FFF2-40B4-BE49-F238E27FC236}">
                  <a16:creationId xmlns:a16="http://schemas.microsoft.com/office/drawing/2014/main" id="{7AF1E232-1B45-F646-B4D0-E5CA31F98C78}"/>
                </a:ext>
              </a:extLst>
            </p:cNvPr>
            <p:cNvPicPr>
              <a:picLocks noChangeAspect="1"/>
            </p:cNvPicPr>
            <p:nvPr/>
          </p:nvPicPr>
          <p:blipFill rotWithShape="1">
            <a:blip r:embed="rId5"/>
            <a:srcRect t="5415"/>
            <a:stretch/>
          </p:blipFill>
          <p:spPr>
            <a:xfrm>
              <a:off x="6307782" y="4417458"/>
              <a:ext cx="5884218" cy="1449368"/>
            </a:xfrm>
            <a:prstGeom prst="rect">
              <a:avLst/>
            </a:prstGeom>
          </p:spPr>
        </p:pic>
      </p:grpSp>
      <p:sp>
        <p:nvSpPr>
          <p:cNvPr id="12" name="下矢印 11">
            <a:extLst>
              <a:ext uri="{FF2B5EF4-FFF2-40B4-BE49-F238E27FC236}">
                <a16:creationId xmlns:a16="http://schemas.microsoft.com/office/drawing/2014/main" id="{AE5433DB-9B96-0C4B-A5CB-B4F7A8693CC8}"/>
              </a:ext>
            </a:extLst>
          </p:cNvPr>
          <p:cNvSpPr/>
          <p:nvPr/>
        </p:nvSpPr>
        <p:spPr>
          <a:xfrm rot="5400000">
            <a:off x="8219815" y="5143870"/>
            <a:ext cx="721895" cy="10828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レーム 16">
            <a:extLst>
              <a:ext uri="{FF2B5EF4-FFF2-40B4-BE49-F238E27FC236}">
                <a16:creationId xmlns:a16="http://schemas.microsoft.com/office/drawing/2014/main" id="{92E4F3DD-633B-2943-ADED-CF488B507B05}"/>
              </a:ext>
            </a:extLst>
          </p:cNvPr>
          <p:cNvSpPr/>
          <p:nvPr/>
        </p:nvSpPr>
        <p:spPr>
          <a:xfrm>
            <a:off x="308919" y="2262544"/>
            <a:ext cx="2706130" cy="889686"/>
          </a:xfrm>
          <a:prstGeom prst="frame">
            <a:avLst>
              <a:gd name="adj1" fmla="val 69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レーム 17">
            <a:extLst>
              <a:ext uri="{FF2B5EF4-FFF2-40B4-BE49-F238E27FC236}">
                <a16:creationId xmlns:a16="http://schemas.microsoft.com/office/drawing/2014/main" id="{355EE4BA-79CC-8440-82AB-ABE6D329E7EE}"/>
              </a:ext>
            </a:extLst>
          </p:cNvPr>
          <p:cNvSpPr/>
          <p:nvPr/>
        </p:nvSpPr>
        <p:spPr>
          <a:xfrm>
            <a:off x="6796217" y="1972949"/>
            <a:ext cx="2177686" cy="889686"/>
          </a:xfrm>
          <a:prstGeom prst="frame">
            <a:avLst>
              <a:gd name="adj1" fmla="val 69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436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9D54-05A7-9645-8C0F-8E0EC7A0ABF9}"/>
              </a:ext>
            </a:extLst>
          </p:cNvPr>
          <p:cNvSpPr>
            <a:spLocks noGrp="1"/>
          </p:cNvSpPr>
          <p:nvPr>
            <p:ph type="title"/>
          </p:nvPr>
        </p:nvSpPr>
        <p:spPr/>
        <p:txBody>
          <a:bodyPr/>
          <a:lstStyle/>
          <a:p>
            <a:r>
              <a:rPr kumimoji="1" lang="ja-JP" altLang="en-US"/>
              <a:t>本論</a:t>
            </a:r>
            <a:r>
              <a:rPr kumimoji="1" lang="en-US" altLang="ja-JP" dirty="0"/>
              <a:t>1</a:t>
            </a:r>
            <a:r>
              <a:rPr kumimoji="1" lang="ja-JP" altLang="en-US"/>
              <a:t>：</a:t>
            </a:r>
            <a:r>
              <a:rPr kumimoji="1" lang="en-US" altLang="ja-JP" dirty="0"/>
              <a:t>Firebase</a:t>
            </a:r>
            <a:r>
              <a:rPr kumimoji="1" lang="ja-JP" altLang="en-US"/>
              <a:t>のセッティング</a:t>
            </a:r>
          </a:p>
        </p:txBody>
      </p:sp>
      <p:sp>
        <p:nvSpPr>
          <p:cNvPr id="3" name="コンテンツ プレースホルダー 2">
            <a:extLst>
              <a:ext uri="{FF2B5EF4-FFF2-40B4-BE49-F238E27FC236}">
                <a16:creationId xmlns:a16="http://schemas.microsoft.com/office/drawing/2014/main" id="{A133B760-145F-044E-924E-E8AF920D3741}"/>
              </a:ext>
            </a:extLst>
          </p:cNvPr>
          <p:cNvSpPr>
            <a:spLocks noGrp="1"/>
          </p:cNvSpPr>
          <p:nvPr>
            <p:ph idx="1"/>
          </p:nvPr>
        </p:nvSpPr>
        <p:spPr/>
        <p:txBody>
          <a:bodyPr/>
          <a:lstStyle/>
          <a:p>
            <a:r>
              <a:rPr kumimoji="1" lang="en-US" altLang="ja-JP" dirty="0"/>
              <a:t>1. </a:t>
            </a:r>
            <a:r>
              <a:rPr kumimoji="1" lang="ja-JP" altLang="en-US"/>
              <a:t>プロジェクトの作成</a:t>
            </a:r>
            <a:endParaRPr kumimoji="1" lang="en-US" altLang="ja-JP" dirty="0"/>
          </a:p>
          <a:p>
            <a:endParaRPr kumimoji="1" lang="en-US" altLang="ja-JP" dirty="0"/>
          </a:p>
          <a:p>
            <a:r>
              <a:rPr lang="en-US" altLang="ja-JP" dirty="0"/>
              <a:t>2. </a:t>
            </a:r>
            <a:r>
              <a:rPr lang="ja-JP" altLang="en-US"/>
              <a:t>プロジェクト上でのアプリの追加</a:t>
            </a:r>
            <a:endParaRPr lang="en-US" altLang="ja-JP" dirty="0"/>
          </a:p>
          <a:p>
            <a:endParaRPr lang="en-US" altLang="ja-JP" dirty="0"/>
          </a:p>
          <a:p>
            <a:r>
              <a:rPr kumimoji="1" lang="en-US" altLang="ja-JP" sz="4400" dirty="0">
                <a:solidFill>
                  <a:srgbClr val="FF0000"/>
                </a:solidFill>
              </a:rPr>
              <a:t>3. HTML</a:t>
            </a:r>
            <a:r>
              <a:rPr lang="ja-JP" altLang="en-US" sz="4400">
                <a:solidFill>
                  <a:srgbClr val="FF0000"/>
                </a:solidFill>
              </a:rPr>
              <a:t>への</a:t>
            </a:r>
            <a:r>
              <a:rPr kumimoji="1" lang="ja-JP" altLang="en-US" sz="4400">
                <a:solidFill>
                  <a:srgbClr val="FF0000"/>
                </a:solidFill>
              </a:rPr>
              <a:t>組み込み</a:t>
            </a:r>
          </a:p>
        </p:txBody>
      </p:sp>
    </p:spTree>
    <p:extLst>
      <p:ext uri="{BB962C8B-B14F-4D97-AF65-F5344CB8AC3E}">
        <p14:creationId xmlns:p14="http://schemas.microsoft.com/office/powerpoint/2010/main" val="58722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99E3B4-E561-614B-AF29-4BEF7D8FBF6D}"/>
              </a:ext>
            </a:extLst>
          </p:cNvPr>
          <p:cNvPicPr>
            <a:picLocks noChangeAspect="1"/>
          </p:cNvPicPr>
          <p:nvPr/>
        </p:nvPicPr>
        <p:blipFill>
          <a:blip r:embed="rId3"/>
          <a:stretch>
            <a:fillRect/>
          </a:stretch>
        </p:blipFill>
        <p:spPr>
          <a:xfrm>
            <a:off x="0" y="39661"/>
            <a:ext cx="6427498" cy="6858000"/>
          </a:xfrm>
          <a:prstGeom prst="rect">
            <a:avLst/>
          </a:prstGeom>
        </p:spPr>
      </p:pic>
      <p:sp>
        <p:nvSpPr>
          <p:cNvPr id="6" name="フレーム 5">
            <a:extLst>
              <a:ext uri="{FF2B5EF4-FFF2-40B4-BE49-F238E27FC236}">
                <a16:creationId xmlns:a16="http://schemas.microsoft.com/office/drawing/2014/main" id="{C5EFDC04-7343-1A47-9196-62420F78EE28}"/>
              </a:ext>
            </a:extLst>
          </p:cNvPr>
          <p:cNvSpPr/>
          <p:nvPr/>
        </p:nvSpPr>
        <p:spPr>
          <a:xfrm>
            <a:off x="480447" y="2154264"/>
            <a:ext cx="5796367" cy="526943"/>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a:extLst>
              <a:ext uri="{FF2B5EF4-FFF2-40B4-BE49-F238E27FC236}">
                <a16:creationId xmlns:a16="http://schemas.microsoft.com/office/drawing/2014/main" id="{A4B302B8-48B6-A747-AA46-B06B1B3F773E}"/>
              </a:ext>
            </a:extLst>
          </p:cNvPr>
          <p:cNvSpPr/>
          <p:nvPr/>
        </p:nvSpPr>
        <p:spPr>
          <a:xfrm>
            <a:off x="6757261" y="2417735"/>
            <a:ext cx="5078282" cy="2062103"/>
          </a:xfrm>
          <a:prstGeom prst="rect">
            <a:avLst/>
          </a:prstGeom>
          <a:noFill/>
        </p:spPr>
        <p:txBody>
          <a:bodyPr wrap="square" lIns="91440" tIns="45720" rIns="91440" bIns="45720">
            <a:spAutoFit/>
          </a:bodyPr>
          <a:lstStyle/>
          <a:p>
            <a:pPr algn="ctr"/>
            <a:r>
              <a:rPr lang="ja-JP" altLang="en-US" sz="3200" b="0" cap="none" spc="0">
                <a:ln w="0"/>
                <a:solidFill>
                  <a:schemeClr val="tx1"/>
                </a:solidFill>
                <a:effectLst>
                  <a:outerShdw blurRad="38100" dist="19050" dir="2700000" algn="tl" rotWithShape="0">
                    <a:schemeClr val="dk1">
                      <a:alpha val="40000"/>
                    </a:schemeClr>
                  </a:outerShdw>
                </a:effectLst>
              </a:rPr>
              <a:t>ライブラリのロード</a:t>
            </a:r>
            <a:endParaRPr lang="en-US" altLang="ja-JP" sz="3200" b="0" cap="none" spc="0" dirty="0">
              <a:ln w="0"/>
              <a:solidFill>
                <a:schemeClr val="tx1"/>
              </a:solidFill>
              <a:effectLst>
                <a:outerShdw blurRad="38100" dist="19050" dir="2700000" algn="tl" rotWithShape="0">
                  <a:schemeClr val="dk1">
                    <a:alpha val="40000"/>
                  </a:schemeClr>
                </a:outerShdw>
              </a:effectLst>
            </a:endParaRPr>
          </a:p>
          <a:p>
            <a:pPr algn="ctr"/>
            <a:endParaRPr lang="en-US" altLang="ja-JP" sz="2400" b="0" cap="none" spc="0" dirty="0">
              <a:ln w="0"/>
              <a:solidFill>
                <a:schemeClr val="tx1"/>
              </a:solidFill>
              <a:effectLst>
                <a:outerShdw blurRad="38100" dist="19050" dir="2700000" algn="tl" rotWithShape="0">
                  <a:schemeClr val="dk1">
                    <a:alpha val="40000"/>
                  </a:schemeClr>
                </a:outerShdw>
              </a:effectLst>
            </a:endParaRPr>
          </a:p>
          <a:p>
            <a:r>
              <a:rPr lang="ja-JP" altLang="en-US" sz="2400">
                <a:ln w="0"/>
                <a:effectLst>
                  <a:outerShdw blurRad="38100" dist="19050" dir="2700000" algn="tl" rotWithShape="0">
                    <a:schemeClr val="dk1">
                      <a:alpha val="40000"/>
                    </a:schemeClr>
                  </a:outerShdw>
                </a:effectLst>
              </a:rPr>
              <a:t>・</a:t>
            </a:r>
            <a:r>
              <a:rPr lang="en-US" altLang="ja-JP" sz="2400" dirty="0">
                <a:ln w="0"/>
                <a:effectLst>
                  <a:outerShdw blurRad="38100" dist="19050" dir="2700000" algn="tl" rotWithShape="0">
                    <a:schemeClr val="dk1">
                      <a:alpha val="40000"/>
                    </a:schemeClr>
                  </a:outerShdw>
                </a:effectLst>
              </a:rPr>
              <a:t>Firebase</a:t>
            </a:r>
            <a:r>
              <a:rPr lang="ja-JP" altLang="en-US" sz="2400">
                <a:ln w="0"/>
                <a:effectLst>
                  <a:outerShdw blurRad="38100" dist="19050" dir="2700000" algn="tl" rotWithShape="0">
                    <a:schemeClr val="dk1">
                      <a:alpha val="40000"/>
                    </a:schemeClr>
                  </a:outerShdw>
                </a:effectLst>
              </a:rPr>
              <a:t>で利用する機能ごとに</a:t>
            </a:r>
            <a:endParaRPr lang="en-US" altLang="ja-JP" sz="2400" dirty="0">
              <a:ln w="0"/>
              <a:effectLst>
                <a:outerShdw blurRad="38100" dist="19050" dir="2700000" algn="tl" rotWithShape="0">
                  <a:schemeClr val="dk1">
                    <a:alpha val="40000"/>
                  </a:schemeClr>
                </a:outerShdw>
              </a:effectLst>
            </a:endParaRPr>
          </a:p>
          <a:p>
            <a:r>
              <a:rPr lang="ja-JP" altLang="en-US" sz="2400">
                <a:ln w="0"/>
                <a:effectLst>
                  <a:outerShdw blurRad="38100" dist="19050" dir="2700000" algn="tl" rotWithShape="0">
                    <a:schemeClr val="dk1">
                      <a:alpha val="40000"/>
                    </a:schemeClr>
                  </a:outerShdw>
                </a:effectLst>
              </a:rPr>
              <a:t>　関数を読み込む</a:t>
            </a:r>
            <a:endParaRPr lang="en-US" altLang="ja-JP" sz="2400" dirty="0">
              <a:ln w="0"/>
              <a:effectLst>
                <a:outerShdw blurRad="38100" dist="19050" dir="2700000" algn="tl" rotWithShape="0">
                  <a:schemeClr val="dk1">
                    <a:alpha val="40000"/>
                  </a:schemeClr>
                </a:outerShdw>
              </a:effectLst>
            </a:endParaRPr>
          </a:p>
          <a:p>
            <a:pPr algn="ctr"/>
            <a:endParaRPr lang="ja-JP" altLang="en-US" sz="2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4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07A25-DBCB-3042-A28F-02E095650A40}"/>
              </a:ext>
            </a:extLst>
          </p:cNvPr>
          <p:cNvSpPr>
            <a:spLocks noGrp="1"/>
          </p:cNvSpPr>
          <p:nvPr>
            <p:ph type="title"/>
          </p:nvPr>
        </p:nvSpPr>
        <p:spPr/>
        <p:txBody>
          <a:bodyPr/>
          <a:lstStyle/>
          <a:p>
            <a:r>
              <a:rPr kumimoji="1" lang="ja-JP" altLang="en-US"/>
              <a:t>スクリプト：ライブラリのロード</a:t>
            </a:r>
          </a:p>
        </p:txBody>
      </p:sp>
      <p:sp>
        <p:nvSpPr>
          <p:cNvPr id="3" name="コンテンツ プレースホルダー 2">
            <a:extLst>
              <a:ext uri="{FF2B5EF4-FFF2-40B4-BE49-F238E27FC236}">
                <a16:creationId xmlns:a16="http://schemas.microsoft.com/office/drawing/2014/main" id="{83AD3612-43CF-7942-9A76-662138F56E69}"/>
              </a:ext>
            </a:extLst>
          </p:cNvPr>
          <p:cNvSpPr>
            <a:spLocks noGrp="1"/>
          </p:cNvSpPr>
          <p:nvPr>
            <p:ph idx="1"/>
          </p:nvPr>
        </p:nvSpPr>
        <p:spPr>
          <a:xfrm>
            <a:off x="838200" y="1690688"/>
            <a:ext cx="10515600" cy="984482"/>
          </a:xfrm>
        </p:spPr>
        <p:txBody>
          <a:bodyPr/>
          <a:lstStyle/>
          <a:p>
            <a:pPr marL="0" indent="0">
              <a:buNone/>
            </a:pPr>
            <a:endParaRPr kumimoji="1" lang="en-US" altLang="ja-JP" dirty="0"/>
          </a:p>
          <a:p>
            <a:endParaRPr kumimoji="1" lang="ja-JP" altLang="en-US"/>
          </a:p>
        </p:txBody>
      </p:sp>
      <p:pic>
        <p:nvPicPr>
          <p:cNvPr id="9" name="図 8">
            <a:extLst>
              <a:ext uri="{FF2B5EF4-FFF2-40B4-BE49-F238E27FC236}">
                <a16:creationId xmlns:a16="http://schemas.microsoft.com/office/drawing/2014/main" id="{5A0F75F5-1ADC-2145-B4E5-92F2AA8C6289}"/>
              </a:ext>
            </a:extLst>
          </p:cNvPr>
          <p:cNvPicPr>
            <a:picLocks noChangeAspect="1"/>
          </p:cNvPicPr>
          <p:nvPr/>
        </p:nvPicPr>
        <p:blipFill rotWithShape="1">
          <a:blip r:embed="rId3"/>
          <a:srcRect l="8755"/>
          <a:stretch/>
        </p:blipFill>
        <p:spPr>
          <a:xfrm>
            <a:off x="838200" y="4000733"/>
            <a:ext cx="10666128" cy="945108"/>
          </a:xfrm>
          <a:prstGeom prst="rect">
            <a:avLst/>
          </a:prstGeom>
        </p:spPr>
      </p:pic>
      <p:sp>
        <p:nvSpPr>
          <p:cNvPr id="12" name="コンテンツ プレースホルダー 2">
            <a:extLst>
              <a:ext uri="{FF2B5EF4-FFF2-40B4-BE49-F238E27FC236}">
                <a16:creationId xmlns:a16="http://schemas.microsoft.com/office/drawing/2014/main" id="{756E65F2-B77B-324A-A09F-1DC6463E41E2}"/>
              </a:ext>
            </a:extLst>
          </p:cNvPr>
          <p:cNvSpPr txBox="1">
            <a:spLocks/>
          </p:cNvSpPr>
          <p:nvPr/>
        </p:nvSpPr>
        <p:spPr>
          <a:xfrm>
            <a:off x="838200" y="18250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プログラム中で使用する関数の読み込み</a:t>
            </a:r>
            <a:endParaRPr lang="en-US" altLang="ja-JP" dirty="0"/>
          </a:p>
          <a:p>
            <a:endParaRPr lang="en-US" altLang="ja-JP" dirty="0"/>
          </a:p>
          <a:p>
            <a:r>
              <a:rPr lang="en-US" altLang="ja-JP" dirty="0"/>
              <a:t>Authentication</a:t>
            </a:r>
            <a:r>
              <a:rPr lang="ja-JP" altLang="en-US"/>
              <a:t>、</a:t>
            </a:r>
            <a:r>
              <a:rPr lang="en-US" altLang="ja-JP" dirty="0"/>
              <a:t>Realtime Database</a:t>
            </a:r>
            <a:r>
              <a:rPr lang="ja-JP" altLang="en-US"/>
              <a:t>ごとに記述</a:t>
            </a:r>
          </a:p>
        </p:txBody>
      </p:sp>
    </p:spTree>
    <p:extLst>
      <p:ext uri="{BB962C8B-B14F-4D97-AF65-F5344CB8AC3E}">
        <p14:creationId xmlns:p14="http://schemas.microsoft.com/office/powerpoint/2010/main" val="130146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99E3B4-E561-614B-AF29-4BEF7D8FBF6D}"/>
              </a:ext>
            </a:extLst>
          </p:cNvPr>
          <p:cNvPicPr>
            <a:picLocks noChangeAspect="1"/>
          </p:cNvPicPr>
          <p:nvPr/>
        </p:nvPicPr>
        <p:blipFill>
          <a:blip r:embed="rId3"/>
          <a:stretch>
            <a:fillRect/>
          </a:stretch>
        </p:blipFill>
        <p:spPr>
          <a:xfrm>
            <a:off x="0" y="39661"/>
            <a:ext cx="6427498" cy="6858000"/>
          </a:xfrm>
          <a:prstGeom prst="rect">
            <a:avLst/>
          </a:prstGeom>
        </p:spPr>
      </p:pic>
      <p:sp>
        <p:nvSpPr>
          <p:cNvPr id="7" name="フレーム 6">
            <a:extLst>
              <a:ext uri="{FF2B5EF4-FFF2-40B4-BE49-F238E27FC236}">
                <a16:creationId xmlns:a16="http://schemas.microsoft.com/office/drawing/2014/main" id="{69994099-4694-9740-B8FD-6D80F699AD57}"/>
              </a:ext>
            </a:extLst>
          </p:cNvPr>
          <p:cNvSpPr/>
          <p:nvPr/>
        </p:nvSpPr>
        <p:spPr>
          <a:xfrm>
            <a:off x="480447" y="3468661"/>
            <a:ext cx="5796367" cy="2281210"/>
          </a:xfrm>
          <a:prstGeom prst="frame">
            <a:avLst>
              <a:gd name="adj1" fmla="val 36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020FE1F0-F078-8346-B809-DAC13E77705E}"/>
              </a:ext>
            </a:extLst>
          </p:cNvPr>
          <p:cNvSpPr txBox="1"/>
          <p:nvPr/>
        </p:nvSpPr>
        <p:spPr>
          <a:xfrm>
            <a:off x="6907945" y="2397948"/>
            <a:ext cx="5186766" cy="2062103"/>
          </a:xfrm>
          <a:prstGeom prst="rect">
            <a:avLst/>
          </a:prstGeom>
          <a:noFill/>
        </p:spPr>
        <p:txBody>
          <a:bodyPr wrap="square">
            <a:spAutoFit/>
          </a:bodyPr>
          <a:lstStyle/>
          <a:p>
            <a:pPr algn="ctr"/>
            <a:r>
              <a:rPr lang="en-US" altLang="ja-JP" sz="3200" dirty="0" err="1">
                <a:ln w="0"/>
                <a:effectLst>
                  <a:outerShdw blurRad="38100" dist="19050" dir="2700000" algn="tl" rotWithShape="0">
                    <a:schemeClr val="dk1">
                      <a:alpha val="40000"/>
                    </a:schemeClr>
                  </a:outerShdw>
                </a:effectLst>
              </a:rPr>
              <a:t>f</a:t>
            </a:r>
            <a:r>
              <a:rPr lang="en-US" altLang="ja-JP" sz="3200" b="0" cap="none" spc="0" dirty="0" err="1">
                <a:ln w="0"/>
                <a:solidFill>
                  <a:schemeClr val="tx1"/>
                </a:solidFill>
                <a:effectLst>
                  <a:outerShdw blurRad="38100" dist="19050" dir="2700000" algn="tl" rotWithShape="0">
                    <a:schemeClr val="dk1">
                      <a:alpha val="40000"/>
                    </a:schemeClr>
                  </a:outerShdw>
                </a:effectLst>
              </a:rPr>
              <a:t>irebaseConfig</a:t>
            </a:r>
            <a:endParaRPr lang="en-US" altLang="ja-JP" sz="3200" b="0" cap="none" spc="0" dirty="0">
              <a:ln w="0"/>
              <a:solidFill>
                <a:schemeClr val="tx1"/>
              </a:solidFill>
              <a:effectLst>
                <a:outerShdw blurRad="38100" dist="19050" dir="2700000" algn="tl" rotWithShape="0">
                  <a:schemeClr val="dk1">
                    <a:alpha val="40000"/>
                  </a:schemeClr>
                </a:outerShdw>
              </a:effectLst>
            </a:endParaRPr>
          </a:p>
          <a:p>
            <a:pPr algn="ctr"/>
            <a:endParaRPr lang="en-US" altLang="ja-JP" sz="2400" dirty="0">
              <a:ln w="0"/>
              <a:effectLst>
                <a:outerShdw blurRad="38100" dist="19050" dir="2700000" algn="tl" rotWithShape="0">
                  <a:schemeClr val="dk1">
                    <a:alpha val="40000"/>
                  </a:schemeClr>
                </a:outerShdw>
              </a:effectLst>
            </a:endParaRPr>
          </a:p>
          <a:p>
            <a:r>
              <a:rPr lang="ja-JP" altLang="en-US" sz="2400">
                <a:ln w="0"/>
                <a:effectLst>
                  <a:outerShdw blurRad="38100" dist="19050" dir="2700000" algn="tl" rotWithShape="0">
                    <a:schemeClr val="dk1">
                      <a:alpha val="40000"/>
                    </a:schemeClr>
                  </a:outerShdw>
                </a:effectLst>
              </a:rPr>
              <a:t>　・組み込むアプリを指定</a:t>
            </a:r>
            <a:endParaRPr lang="en-US" altLang="ja-JP" sz="2400" dirty="0">
              <a:ln w="0"/>
              <a:effectLst>
                <a:outerShdw blurRad="38100" dist="19050" dir="2700000" algn="tl" rotWithShape="0">
                  <a:schemeClr val="dk1">
                    <a:alpha val="40000"/>
                  </a:schemeClr>
                </a:outerShdw>
              </a:effectLst>
            </a:endParaRPr>
          </a:p>
          <a:p>
            <a:r>
              <a:rPr lang="ja-JP" altLang="en-US" sz="2400" b="0" cap="none" spc="0">
                <a:ln w="0"/>
                <a:solidFill>
                  <a:schemeClr val="tx1"/>
                </a:solidFill>
                <a:effectLst>
                  <a:outerShdw blurRad="38100" dist="19050" dir="2700000" algn="tl" rotWithShape="0">
                    <a:schemeClr val="dk1">
                      <a:alpha val="40000"/>
                    </a:schemeClr>
                  </a:outerShdw>
                </a:effectLst>
              </a:rPr>
              <a:t>　・</a:t>
            </a:r>
            <a:r>
              <a:rPr lang="en-US" altLang="ja-JP" sz="2400" dirty="0" err="1">
                <a:ln w="0"/>
                <a:effectLst>
                  <a:outerShdw blurRad="38100" dist="19050" dir="2700000" algn="tl" rotWithShape="0">
                    <a:schemeClr val="dk1">
                      <a:alpha val="40000"/>
                    </a:schemeClr>
                  </a:outerShdw>
                </a:effectLst>
              </a:rPr>
              <a:t>f</a:t>
            </a:r>
            <a:r>
              <a:rPr lang="en-US" altLang="ja-JP" sz="2400" b="0" cap="none" spc="0" dirty="0" err="1">
                <a:ln w="0"/>
                <a:solidFill>
                  <a:schemeClr val="tx1"/>
                </a:solidFill>
                <a:effectLst>
                  <a:outerShdw blurRad="38100" dist="19050" dir="2700000" algn="tl" rotWithShape="0">
                    <a:schemeClr val="dk1">
                      <a:alpha val="40000"/>
                    </a:schemeClr>
                  </a:outerShdw>
                </a:effectLst>
              </a:rPr>
              <a:t>irebaseConfig</a:t>
            </a:r>
            <a:r>
              <a:rPr lang="ja-JP" altLang="en-US" sz="2400" b="0" cap="none" spc="0">
                <a:ln w="0"/>
                <a:solidFill>
                  <a:schemeClr val="tx1"/>
                </a:solidFill>
                <a:effectLst>
                  <a:outerShdw blurRad="38100" dist="19050" dir="2700000" algn="tl" rotWithShape="0">
                    <a:schemeClr val="dk1">
                      <a:alpha val="40000"/>
                    </a:schemeClr>
                  </a:outerShdw>
                </a:effectLst>
              </a:rPr>
              <a:t>に</a:t>
            </a:r>
            <a:r>
              <a:rPr lang="en-US" altLang="ja-JP" sz="2400" b="0" cap="none" spc="0" dirty="0">
                <a:ln w="0"/>
                <a:solidFill>
                  <a:schemeClr val="tx1"/>
                </a:solidFill>
                <a:effectLst>
                  <a:outerShdw blurRad="38100" dist="19050" dir="2700000" algn="tl" rotWithShape="0">
                    <a:schemeClr val="dk1">
                      <a:alpha val="40000"/>
                    </a:schemeClr>
                  </a:outerShdw>
                </a:effectLst>
              </a:rPr>
              <a:t>Firebase</a:t>
            </a:r>
          </a:p>
          <a:p>
            <a:r>
              <a:rPr lang="ja-JP" altLang="en-US" sz="2400">
                <a:ln w="0"/>
                <a:effectLst>
                  <a:outerShdw blurRad="38100" dist="19050" dir="2700000" algn="tl" rotWithShape="0">
                    <a:schemeClr val="dk1">
                      <a:alpha val="40000"/>
                    </a:schemeClr>
                  </a:outerShdw>
                </a:effectLst>
              </a:rPr>
              <a:t>　　の</a:t>
            </a:r>
            <a:r>
              <a:rPr lang="ja-JP" altLang="en-US" sz="2400" b="0" cap="none" spc="0">
                <a:ln w="0"/>
                <a:solidFill>
                  <a:schemeClr val="tx1"/>
                </a:solidFill>
                <a:effectLst>
                  <a:outerShdw blurRad="38100" dist="19050" dir="2700000" algn="tl" rotWithShape="0">
                    <a:schemeClr val="dk1">
                      <a:alpha val="40000"/>
                    </a:schemeClr>
                  </a:outerShdw>
                </a:effectLst>
              </a:rPr>
              <a:t>情報を格納</a:t>
            </a:r>
            <a:endParaRPr lang="en-US" altLang="ja-JP" sz="2400" b="0" cap="none" spc="0" dirty="0">
              <a:ln w="0"/>
              <a:solidFill>
                <a:schemeClr val="tx1"/>
              </a:solidFill>
              <a:effectLst>
                <a:outerShdw blurRad="38100" dist="19050" dir="2700000" algn="tl" rotWithShape="0">
                  <a:schemeClr val="dk1">
                    <a:alpha val="40000"/>
                  </a:schemeClr>
                </a:outerShdw>
              </a:effectLst>
            </a:endParaRPr>
          </a:p>
        </p:txBody>
      </p:sp>
      <p:sp>
        <p:nvSpPr>
          <p:cNvPr id="10" name="正方形/長方形 9">
            <a:extLst>
              <a:ext uri="{FF2B5EF4-FFF2-40B4-BE49-F238E27FC236}">
                <a16:creationId xmlns:a16="http://schemas.microsoft.com/office/drawing/2014/main" id="{E973845D-8620-7247-AAC8-754C4F970BEB}"/>
              </a:ext>
            </a:extLst>
          </p:cNvPr>
          <p:cNvSpPr/>
          <p:nvPr/>
        </p:nvSpPr>
        <p:spPr>
          <a:xfrm>
            <a:off x="1466194" y="3822140"/>
            <a:ext cx="3550649" cy="1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0A1CE25-5EFE-3D48-8A36-A60D67A2D0A8}"/>
              </a:ext>
            </a:extLst>
          </p:cNvPr>
          <p:cNvSpPr/>
          <p:nvPr/>
        </p:nvSpPr>
        <p:spPr>
          <a:xfrm>
            <a:off x="1791589" y="4006172"/>
            <a:ext cx="3550649" cy="1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C738086-18B2-1E49-A1EA-D1C5B4CE8AFF}"/>
              </a:ext>
            </a:extLst>
          </p:cNvPr>
          <p:cNvSpPr/>
          <p:nvPr/>
        </p:nvSpPr>
        <p:spPr>
          <a:xfrm>
            <a:off x="1878227" y="4197694"/>
            <a:ext cx="4304271" cy="1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F19FFF9-B7A2-CA4D-99DF-98FBC31DF1B2}"/>
              </a:ext>
            </a:extLst>
          </p:cNvPr>
          <p:cNvSpPr/>
          <p:nvPr/>
        </p:nvSpPr>
        <p:spPr>
          <a:xfrm>
            <a:off x="1692736" y="4409594"/>
            <a:ext cx="2137860" cy="1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19B3C1-6D63-FD4F-8765-D9D443978AE8}"/>
              </a:ext>
            </a:extLst>
          </p:cNvPr>
          <p:cNvSpPr/>
          <p:nvPr/>
        </p:nvSpPr>
        <p:spPr>
          <a:xfrm>
            <a:off x="2055271" y="4606112"/>
            <a:ext cx="3097497" cy="17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7DB6821-B98F-0A4E-AD83-527CF957486E}"/>
              </a:ext>
            </a:extLst>
          </p:cNvPr>
          <p:cNvSpPr/>
          <p:nvPr/>
        </p:nvSpPr>
        <p:spPr>
          <a:xfrm>
            <a:off x="2347644" y="4804689"/>
            <a:ext cx="1359384" cy="17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3CD10AF-A74D-9D47-B3BD-A92E6A408E7C}"/>
              </a:ext>
            </a:extLst>
          </p:cNvPr>
          <p:cNvSpPr/>
          <p:nvPr/>
        </p:nvSpPr>
        <p:spPr>
          <a:xfrm>
            <a:off x="1346745" y="5024473"/>
            <a:ext cx="3806023" cy="1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8BBB632-9CE2-DA47-A96C-0DD083998A9E}"/>
              </a:ext>
            </a:extLst>
          </p:cNvPr>
          <p:cNvSpPr/>
          <p:nvPr/>
        </p:nvSpPr>
        <p:spPr>
          <a:xfrm>
            <a:off x="2055271" y="5223050"/>
            <a:ext cx="1206913" cy="176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460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8E3C6-49D6-2D43-8811-69A779AEE00C}"/>
              </a:ext>
            </a:extLst>
          </p:cNvPr>
          <p:cNvSpPr>
            <a:spLocks noGrp="1"/>
          </p:cNvSpPr>
          <p:nvPr>
            <p:ph type="title"/>
          </p:nvPr>
        </p:nvSpPr>
        <p:spPr/>
        <p:txBody>
          <a:bodyPr/>
          <a:lstStyle/>
          <a:p>
            <a:r>
              <a:rPr lang="ja-JP" altLang="en-US"/>
              <a:t>発表の流れ</a:t>
            </a:r>
            <a:endParaRPr kumimoji="1" lang="ja-JP" altLang="en-US"/>
          </a:p>
        </p:txBody>
      </p:sp>
      <p:sp>
        <p:nvSpPr>
          <p:cNvPr id="3" name="コンテンツ プレースホルダー 2">
            <a:extLst>
              <a:ext uri="{FF2B5EF4-FFF2-40B4-BE49-F238E27FC236}">
                <a16:creationId xmlns:a16="http://schemas.microsoft.com/office/drawing/2014/main" id="{F0F5AB07-7FB3-3D49-9E75-85AA8D5C4CE4}"/>
              </a:ext>
            </a:extLst>
          </p:cNvPr>
          <p:cNvSpPr>
            <a:spLocks noGrp="1"/>
          </p:cNvSpPr>
          <p:nvPr>
            <p:ph idx="1"/>
          </p:nvPr>
        </p:nvSpPr>
        <p:spPr/>
        <p:txBody>
          <a:bodyPr/>
          <a:lstStyle/>
          <a:p>
            <a:r>
              <a:rPr kumimoji="1" lang="en-US" altLang="ja-JP" dirty="0"/>
              <a:t>1. </a:t>
            </a:r>
            <a:r>
              <a:rPr kumimoji="1" lang="ja-JP" altLang="en-US"/>
              <a:t>研究の背景</a:t>
            </a:r>
            <a:endParaRPr kumimoji="1" lang="en-US" altLang="ja-JP" dirty="0"/>
          </a:p>
          <a:p>
            <a:endParaRPr lang="en-US" altLang="ja-JP" dirty="0"/>
          </a:p>
          <a:p>
            <a:r>
              <a:rPr kumimoji="1" lang="en-US" altLang="ja-JP" dirty="0"/>
              <a:t>2. </a:t>
            </a:r>
            <a:r>
              <a:rPr kumimoji="1" lang="ja-JP" altLang="en-US"/>
              <a:t>本論</a:t>
            </a:r>
            <a:endParaRPr kumimoji="1" lang="en-US" altLang="ja-JP" dirty="0"/>
          </a:p>
          <a:p>
            <a:endParaRPr lang="en-US" altLang="ja-JP" dirty="0"/>
          </a:p>
          <a:p>
            <a:r>
              <a:rPr kumimoji="1" lang="en-US" altLang="ja-JP" dirty="0"/>
              <a:t>3. </a:t>
            </a:r>
            <a:r>
              <a:rPr kumimoji="1" lang="ja-JP" altLang="en-US"/>
              <a:t>結論</a:t>
            </a:r>
          </a:p>
        </p:txBody>
      </p:sp>
    </p:spTree>
    <p:extLst>
      <p:ext uri="{BB962C8B-B14F-4D97-AF65-F5344CB8AC3E}">
        <p14:creationId xmlns:p14="http://schemas.microsoft.com/office/powerpoint/2010/main" val="344844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99E3B4-E561-614B-AF29-4BEF7D8FBF6D}"/>
              </a:ext>
            </a:extLst>
          </p:cNvPr>
          <p:cNvPicPr>
            <a:picLocks noChangeAspect="1"/>
          </p:cNvPicPr>
          <p:nvPr/>
        </p:nvPicPr>
        <p:blipFill>
          <a:blip r:embed="rId3"/>
          <a:stretch>
            <a:fillRect/>
          </a:stretch>
        </p:blipFill>
        <p:spPr>
          <a:xfrm>
            <a:off x="0" y="39661"/>
            <a:ext cx="6427498" cy="6858000"/>
          </a:xfrm>
          <a:prstGeom prst="rect">
            <a:avLst/>
          </a:prstGeom>
        </p:spPr>
      </p:pic>
      <p:sp>
        <p:nvSpPr>
          <p:cNvPr id="8" name="フレーム 7">
            <a:extLst>
              <a:ext uri="{FF2B5EF4-FFF2-40B4-BE49-F238E27FC236}">
                <a16:creationId xmlns:a16="http://schemas.microsoft.com/office/drawing/2014/main" id="{9D4F76F8-4FAB-DE46-9A30-E48880F2847A}"/>
              </a:ext>
            </a:extLst>
          </p:cNvPr>
          <p:cNvSpPr/>
          <p:nvPr/>
        </p:nvSpPr>
        <p:spPr>
          <a:xfrm>
            <a:off x="480446" y="5975511"/>
            <a:ext cx="5796367" cy="526943"/>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CB5C9B7-62DA-B84A-A60F-40DC466E4BA1}"/>
              </a:ext>
            </a:extLst>
          </p:cNvPr>
          <p:cNvSpPr txBox="1"/>
          <p:nvPr/>
        </p:nvSpPr>
        <p:spPr>
          <a:xfrm>
            <a:off x="6427498" y="2806941"/>
            <a:ext cx="5186766" cy="1323439"/>
          </a:xfrm>
          <a:prstGeom prst="rect">
            <a:avLst/>
          </a:prstGeom>
          <a:noFill/>
        </p:spPr>
        <p:txBody>
          <a:bodyPr wrap="square">
            <a:spAutoFit/>
          </a:bodyPr>
          <a:lstStyle/>
          <a:p>
            <a:pPr algn="ctr"/>
            <a:r>
              <a:rPr lang="en-US" altLang="ja-JP" sz="3200" dirty="0">
                <a:ln w="0"/>
                <a:effectLst>
                  <a:outerShdw blurRad="38100" dist="19050" dir="2700000" algn="tl" rotWithShape="0">
                    <a:schemeClr val="dk1">
                      <a:alpha val="40000"/>
                    </a:schemeClr>
                  </a:outerShdw>
                </a:effectLst>
              </a:rPr>
              <a:t>Firebase</a:t>
            </a:r>
            <a:r>
              <a:rPr lang="ja-JP" altLang="en-US" sz="3200">
                <a:ln w="0"/>
                <a:effectLst>
                  <a:outerShdw blurRad="38100" dist="19050" dir="2700000" algn="tl" rotWithShape="0">
                    <a:schemeClr val="dk1">
                      <a:alpha val="40000"/>
                    </a:schemeClr>
                  </a:outerShdw>
                </a:effectLst>
              </a:rPr>
              <a:t>の初期化</a:t>
            </a:r>
            <a:endParaRPr lang="en-US" altLang="ja-JP" sz="3200" dirty="0">
              <a:ln w="0"/>
              <a:effectLst>
                <a:outerShdw blurRad="38100" dist="19050" dir="2700000" algn="tl" rotWithShape="0">
                  <a:schemeClr val="dk1">
                    <a:alpha val="40000"/>
                  </a:schemeClr>
                </a:outerShdw>
              </a:effectLst>
            </a:endParaRPr>
          </a:p>
          <a:p>
            <a:pPr algn="ctr"/>
            <a:endParaRPr lang="en-US" altLang="ja-JP" sz="2400" dirty="0">
              <a:ln w="0"/>
              <a:effectLst>
                <a:outerShdw blurRad="38100" dist="19050" dir="2700000" algn="tl" rotWithShape="0">
                  <a:schemeClr val="dk1">
                    <a:alpha val="40000"/>
                  </a:schemeClr>
                </a:outerShdw>
              </a:effectLst>
            </a:endParaRPr>
          </a:p>
          <a:p>
            <a:pPr algn="ctr"/>
            <a:r>
              <a:rPr lang="ja-JP" altLang="en-US" sz="2400">
                <a:ln w="0"/>
                <a:effectLst>
                  <a:outerShdw blurRad="38100" dist="19050" dir="2700000" algn="tl" rotWithShape="0">
                    <a:schemeClr val="dk1">
                      <a:alpha val="40000"/>
                    </a:schemeClr>
                  </a:outerShdw>
                </a:effectLst>
              </a:rPr>
              <a:t>・セットアップを完了</a:t>
            </a:r>
            <a:endParaRPr lang="en-US" altLang="ja-JP"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97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53736-E992-3F48-A2AC-9614B5D01B1B}"/>
              </a:ext>
            </a:extLst>
          </p:cNvPr>
          <p:cNvSpPr>
            <a:spLocks noGrp="1"/>
          </p:cNvSpPr>
          <p:nvPr>
            <p:ph type="title"/>
          </p:nvPr>
        </p:nvSpPr>
        <p:spPr/>
        <p:txBody>
          <a:bodyPr/>
          <a:lstStyle/>
          <a:p>
            <a:r>
              <a:rPr kumimoji="1" lang="ja-JP" altLang="en-US"/>
              <a:t>スクリプト：</a:t>
            </a:r>
            <a:r>
              <a:rPr kumimoji="1" lang="en-US" altLang="ja-JP" dirty="0"/>
              <a:t>Firebase</a:t>
            </a:r>
            <a:r>
              <a:rPr kumimoji="1" lang="ja-JP" altLang="en-US"/>
              <a:t>の初期化</a:t>
            </a:r>
          </a:p>
        </p:txBody>
      </p:sp>
      <p:sp>
        <p:nvSpPr>
          <p:cNvPr id="3" name="コンテンツ プレースホルダー 2">
            <a:extLst>
              <a:ext uri="{FF2B5EF4-FFF2-40B4-BE49-F238E27FC236}">
                <a16:creationId xmlns:a16="http://schemas.microsoft.com/office/drawing/2014/main" id="{37A2F703-5012-404E-B727-CF93955A6B74}"/>
              </a:ext>
            </a:extLst>
          </p:cNvPr>
          <p:cNvSpPr>
            <a:spLocks noGrp="1"/>
          </p:cNvSpPr>
          <p:nvPr>
            <p:ph idx="1"/>
          </p:nvPr>
        </p:nvSpPr>
        <p:spPr/>
        <p:txBody>
          <a:bodyPr/>
          <a:lstStyle/>
          <a:p>
            <a:r>
              <a:rPr kumimoji="1" lang="ja-JP" altLang="en-US"/>
              <a:t>利用する機能ごとに記述</a:t>
            </a:r>
          </a:p>
        </p:txBody>
      </p:sp>
      <p:pic>
        <p:nvPicPr>
          <p:cNvPr id="9" name="図 8">
            <a:extLst>
              <a:ext uri="{FF2B5EF4-FFF2-40B4-BE49-F238E27FC236}">
                <a16:creationId xmlns:a16="http://schemas.microsoft.com/office/drawing/2014/main" id="{D84087F3-1F2F-374B-B6EC-084441B4231E}"/>
              </a:ext>
            </a:extLst>
          </p:cNvPr>
          <p:cNvPicPr>
            <a:picLocks noChangeAspect="1"/>
          </p:cNvPicPr>
          <p:nvPr/>
        </p:nvPicPr>
        <p:blipFill rotWithShape="1">
          <a:blip r:embed="rId3"/>
          <a:srcRect l="20104"/>
          <a:stretch/>
        </p:blipFill>
        <p:spPr>
          <a:xfrm>
            <a:off x="824861" y="2887094"/>
            <a:ext cx="10528939" cy="2228400"/>
          </a:xfrm>
          <a:prstGeom prst="rect">
            <a:avLst/>
          </a:prstGeom>
        </p:spPr>
      </p:pic>
    </p:spTree>
    <p:extLst>
      <p:ext uri="{BB962C8B-B14F-4D97-AF65-F5344CB8AC3E}">
        <p14:creationId xmlns:p14="http://schemas.microsoft.com/office/powerpoint/2010/main" val="232236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7736-0EC7-6347-ACD4-6E23B711A866}"/>
              </a:ext>
            </a:extLst>
          </p:cNvPr>
          <p:cNvSpPr>
            <a:spLocks noGrp="1"/>
          </p:cNvSpPr>
          <p:nvPr>
            <p:ph type="title"/>
          </p:nvPr>
        </p:nvSpPr>
        <p:spPr/>
        <p:txBody>
          <a:bodyPr/>
          <a:lstStyle/>
          <a:p>
            <a:r>
              <a:rPr kumimoji="1" lang="ja-JP" altLang="en-US"/>
              <a:t>本論</a:t>
            </a:r>
            <a:r>
              <a:rPr kumimoji="1" lang="en-US" altLang="ja-JP" dirty="0"/>
              <a:t>2</a:t>
            </a:r>
            <a:r>
              <a:rPr kumimoji="1" lang="ja-JP" altLang="en-US"/>
              <a:t>：</a:t>
            </a:r>
            <a:r>
              <a:rPr kumimoji="1" lang="en-US" altLang="ja-JP" dirty="0"/>
              <a:t>Firebase Authentication</a:t>
            </a:r>
            <a:endParaRPr kumimoji="1" lang="ja-JP" altLang="en-US"/>
          </a:p>
        </p:txBody>
      </p:sp>
      <p:sp>
        <p:nvSpPr>
          <p:cNvPr id="3" name="コンテンツ プレースホルダー 2">
            <a:extLst>
              <a:ext uri="{FF2B5EF4-FFF2-40B4-BE49-F238E27FC236}">
                <a16:creationId xmlns:a16="http://schemas.microsoft.com/office/drawing/2014/main" id="{938EFD1D-9342-004A-8CF1-31F8A8AE8CF9}"/>
              </a:ext>
            </a:extLst>
          </p:cNvPr>
          <p:cNvSpPr>
            <a:spLocks noGrp="1"/>
          </p:cNvSpPr>
          <p:nvPr>
            <p:ph idx="1"/>
          </p:nvPr>
        </p:nvSpPr>
        <p:spPr/>
        <p:txBody>
          <a:bodyPr/>
          <a:lstStyle/>
          <a:p>
            <a:r>
              <a:rPr kumimoji="1" lang="en-US" altLang="ja-JP" dirty="0"/>
              <a:t>1. Firebase</a:t>
            </a:r>
            <a:r>
              <a:rPr kumimoji="1" lang="ja-JP" altLang="en-US"/>
              <a:t>コンソールでの操作</a:t>
            </a:r>
            <a:endParaRPr kumimoji="1" lang="en-US" altLang="ja-JP" dirty="0"/>
          </a:p>
          <a:p>
            <a:endParaRPr kumimoji="1" lang="en-US" altLang="ja-JP" dirty="0"/>
          </a:p>
          <a:p>
            <a:r>
              <a:rPr lang="en-US" altLang="ja-JP" dirty="0"/>
              <a:t>2. </a:t>
            </a:r>
            <a:r>
              <a:rPr lang="ja-JP" altLang="en-US"/>
              <a:t>ユーザ認証機能</a:t>
            </a:r>
            <a:endParaRPr lang="en-US" altLang="ja-JP" dirty="0"/>
          </a:p>
          <a:p>
            <a:endParaRPr lang="en-US" altLang="ja-JP" dirty="0"/>
          </a:p>
          <a:p>
            <a:r>
              <a:rPr kumimoji="1" lang="en-US" altLang="ja-JP" dirty="0"/>
              <a:t>3. </a:t>
            </a:r>
            <a:r>
              <a:rPr kumimoji="1" lang="ja-JP" altLang="en-US"/>
              <a:t>ログアウト機能</a:t>
            </a:r>
          </a:p>
        </p:txBody>
      </p:sp>
    </p:spTree>
    <p:extLst>
      <p:ext uri="{BB962C8B-B14F-4D97-AF65-F5344CB8AC3E}">
        <p14:creationId xmlns:p14="http://schemas.microsoft.com/office/powerpoint/2010/main" val="205005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DBD78-13C3-2240-B589-415731D56276}"/>
              </a:ext>
            </a:extLst>
          </p:cNvPr>
          <p:cNvSpPr>
            <a:spLocks noGrp="1"/>
          </p:cNvSpPr>
          <p:nvPr>
            <p:ph type="title"/>
          </p:nvPr>
        </p:nvSpPr>
        <p:spPr/>
        <p:txBody>
          <a:bodyPr/>
          <a:lstStyle/>
          <a:p>
            <a:r>
              <a:rPr kumimoji="1" lang="en-US" altLang="ja-JP" dirty="0"/>
              <a:t>1. Firebase</a:t>
            </a:r>
            <a:r>
              <a:rPr kumimoji="1" lang="ja-JP" altLang="en-US"/>
              <a:t>コンソールでの操作</a:t>
            </a:r>
          </a:p>
        </p:txBody>
      </p:sp>
      <p:pic>
        <p:nvPicPr>
          <p:cNvPr id="5" name="図 4">
            <a:extLst>
              <a:ext uri="{FF2B5EF4-FFF2-40B4-BE49-F238E27FC236}">
                <a16:creationId xmlns:a16="http://schemas.microsoft.com/office/drawing/2014/main" id="{5738B89B-693C-314D-99C1-7457115DBABB}"/>
              </a:ext>
            </a:extLst>
          </p:cNvPr>
          <p:cNvPicPr>
            <a:picLocks noChangeAspect="1"/>
          </p:cNvPicPr>
          <p:nvPr/>
        </p:nvPicPr>
        <p:blipFill>
          <a:blip r:embed="rId3"/>
          <a:stretch>
            <a:fillRect/>
          </a:stretch>
        </p:blipFill>
        <p:spPr>
          <a:xfrm>
            <a:off x="1405580" y="1535362"/>
            <a:ext cx="9380839" cy="4957513"/>
          </a:xfrm>
          <a:prstGeom prst="rect">
            <a:avLst/>
          </a:prstGeom>
        </p:spPr>
      </p:pic>
      <p:sp>
        <p:nvSpPr>
          <p:cNvPr id="10" name="フレーム 9">
            <a:extLst>
              <a:ext uri="{FF2B5EF4-FFF2-40B4-BE49-F238E27FC236}">
                <a16:creationId xmlns:a16="http://schemas.microsoft.com/office/drawing/2014/main" id="{59A60732-0699-594C-A925-0AA4282377FE}"/>
              </a:ext>
            </a:extLst>
          </p:cNvPr>
          <p:cNvSpPr/>
          <p:nvPr/>
        </p:nvSpPr>
        <p:spPr>
          <a:xfrm>
            <a:off x="3531030" y="2342462"/>
            <a:ext cx="6811575" cy="1685841"/>
          </a:xfrm>
          <a:prstGeom prst="frame">
            <a:avLst>
              <a:gd name="adj1" fmla="val 22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a:extLst>
              <a:ext uri="{FF2B5EF4-FFF2-40B4-BE49-F238E27FC236}">
                <a16:creationId xmlns:a16="http://schemas.microsoft.com/office/drawing/2014/main" id="{E3CDB35E-151B-E042-8119-7B3CF7E842FB}"/>
              </a:ext>
            </a:extLst>
          </p:cNvPr>
          <p:cNvSpPr/>
          <p:nvPr/>
        </p:nvSpPr>
        <p:spPr>
          <a:xfrm>
            <a:off x="3531030" y="4119984"/>
            <a:ext cx="6811575" cy="2281210"/>
          </a:xfrm>
          <a:prstGeom prst="frame">
            <a:avLst>
              <a:gd name="adj1" fmla="val 15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614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4A0E50-C96F-344D-863E-1872F8CE0AF2}"/>
              </a:ext>
            </a:extLst>
          </p:cNvPr>
          <p:cNvSpPr>
            <a:spLocks noGrp="1"/>
          </p:cNvSpPr>
          <p:nvPr>
            <p:ph type="title"/>
          </p:nvPr>
        </p:nvSpPr>
        <p:spPr/>
        <p:txBody>
          <a:bodyPr/>
          <a:lstStyle/>
          <a:p>
            <a:r>
              <a:rPr lang="en-US" altLang="ja-JP" dirty="0"/>
              <a:t>2</a:t>
            </a:r>
            <a:r>
              <a:rPr kumimoji="1" lang="en-US" altLang="ja-JP" dirty="0"/>
              <a:t>. </a:t>
            </a:r>
            <a:r>
              <a:rPr lang="ja-JP" altLang="en-US"/>
              <a:t>ユーザ認証機能</a:t>
            </a:r>
            <a:endParaRPr kumimoji="1" lang="ja-JP" altLang="en-US"/>
          </a:p>
        </p:txBody>
      </p:sp>
      <p:pic>
        <p:nvPicPr>
          <p:cNvPr id="5" name="図 4">
            <a:extLst>
              <a:ext uri="{FF2B5EF4-FFF2-40B4-BE49-F238E27FC236}">
                <a16:creationId xmlns:a16="http://schemas.microsoft.com/office/drawing/2014/main" id="{052A8F20-3176-764B-B1DC-08ED2713CFDF}"/>
              </a:ext>
            </a:extLst>
          </p:cNvPr>
          <p:cNvPicPr>
            <a:picLocks noChangeAspect="1"/>
          </p:cNvPicPr>
          <p:nvPr/>
        </p:nvPicPr>
        <p:blipFill rotWithShape="1">
          <a:blip r:embed="rId3"/>
          <a:srcRect l="18649" r="19079"/>
          <a:stretch/>
        </p:blipFill>
        <p:spPr>
          <a:xfrm>
            <a:off x="189556" y="1690688"/>
            <a:ext cx="5531018" cy="5057776"/>
          </a:xfrm>
          <a:prstGeom prst="rect">
            <a:avLst/>
          </a:prstGeom>
        </p:spPr>
      </p:pic>
      <p:pic>
        <p:nvPicPr>
          <p:cNvPr id="10" name="図 9">
            <a:extLst>
              <a:ext uri="{FF2B5EF4-FFF2-40B4-BE49-F238E27FC236}">
                <a16:creationId xmlns:a16="http://schemas.microsoft.com/office/drawing/2014/main" id="{131BDD34-5D42-3842-822C-B57161D93ED8}"/>
              </a:ext>
            </a:extLst>
          </p:cNvPr>
          <p:cNvPicPr>
            <a:picLocks noChangeAspect="1"/>
          </p:cNvPicPr>
          <p:nvPr/>
        </p:nvPicPr>
        <p:blipFill rotWithShape="1">
          <a:blip r:embed="rId4"/>
          <a:srcRect l="15139"/>
          <a:stretch/>
        </p:blipFill>
        <p:spPr>
          <a:xfrm>
            <a:off x="6096000" y="3841750"/>
            <a:ext cx="5796277" cy="1325562"/>
          </a:xfrm>
          <a:prstGeom prst="rect">
            <a:avLst/>
          </a:prstGeom>
        </p:spPr>
      </p:pic>
      <p:sp>
        <p:nvSpPr>
          <p:cNvPr id="11" name="正方形/長方形 10">
            <a:extLst>
              <a:ext uri="{FF2B5EF4-FFF2-40B4-BE49-F238E27FC236}">
                <a16:creationId xmlns:a16="http://schemas.microsoft.com/office/drawing/2014/main" id="{07FB813C-E9BA-AE4E-A41C-A1A3413CB928}"/>
              </a:ext>
            </a:extLst>
          </p:cNvPr>
          <p:cNvSpPr/>
          <p:nvPr/>
        </p:nvSpPr>
        <p:spPr>
          <a:xfrm>
            <a:off x="6096000" y="1690688"/>
            <a:ext cx="3467616" cy="1692771"/>
          </a:xfrm>
          <a:prstGeom prst="rect">
            <a:avLst/>
          </a:prstGeom>
          <a:noFill/>
        </p:spPr>
        <p:txBody>
          <a:bodyPr wrap="none" lIns="91440" tIns="45720" rIns="91440" bIns="45720">
            <a:spAutoFit/>
          </a:bodyPr>
          <a:lstStyle/>
          <a:p>
            <a:r>
              <a:rPr lang="ja-JP" altLang="en-US" sz="3200" b="0" cap="none" spc="0">
                <a:ln w="0"/>
                <a:solidFill>
                  <a:schemeClr val="tx1"/>
                </a:solidFill>
                <a:effectLst>
                  <a:outerShdw blurRad="38100" dist="19050" dir="2700000" algn="tl" rotWithShape="0">
                    <a:schemeClr val="dk1">
                      <a:alpha val="40000"/>
                    </a:schemeClr>
                  </a:outerShdw>
                </a:effectLst>
              </a:rPr>
              <a:t>・外部認証の利用</a:t>
            </a:r>
          </a:p>
          <a:p>
            <a:endParaRPr lang="en-US" altLang="ja-JP" sz="2400" dirty="0">
              <a:ln w="0"/>
              <a:effectLst>
                <a:outerShdw blurRad="38100" dist="19050" dir="2700000" algn="tl" rotWithShape="0">
                  <a:schemeClr val="dk1">
                    <a:alpha val="40000"/>
                  </a:schemeClr>
                </a:outerShdw>
              </a:effectLst>
            </a:endParaRPr>
          </a:p>
          <a:p>
            <a:r>
              <a:rPr lang="ja-JP" altLang="en-US" sz="2400" b="0" cap="none" spc="0">
                <a:ln w="0"/>
                <a:solidFill>
                  <a:schemeClr val="tx1"/>
                </a:solidFill>
                <a:effectLst>
                  <a:outerShdw blurRad="38100" dist="19050" dir="2700000" algn="tl" rotWithShape="0">
                    <a:schemeClr val="dk1">
                      <a:alpha val="40000"/>
                    </a:schemeClr>
                  </a:outerShdw>
                </a:effectLst>
              </a:rPr>
              <a:t>　・メールアドレス</a:t>
            </a:r>
            <a:endParaRPr lang="en-US" altLang="ja-JP" sz="2400" b="0" cap="none" spc="0" dirty="0">
              <a:ln w="0"/>
              <a:solidFill>
                <a:schemeClr val="tx1"/>
              </a:solidFill>
              <a:effectLst>
                <a:outerShdw blurRad="38100" dist="19050" dir="2700000" algn="tl" rotWithShape="0">
                  <a:schemeClr val="dk1">
                    <a:alpha val="40000"/>
                  </a:schemeClr>
                </a:outerShdw>
              </a:effectLst>
            </a:endParaRPr>
          </a:p>
          <a:p>
            <a:r>
              <a:rPr lang="ja-JP" altLang="en-US" sz="2400">
                <a:ln w="0"/>
                <a:effectLst>
                  <a:outerShdw blurRad="38100" dist="19050" dir="2700000" algn="tl" rotWithShape="0">
                    <a:schemeClr val="dk1">
                      <a:alpha val="40000"/>
                    </a:schemeClr>
                  </a:outerShdw>
                </a:effectLst>
              </a:rPr>
              <a:t>　・</a:t>
            </a:r>
            <a:r>
              <a:rPr lang="en-US" altLang="ja-JP" sz="2400" b="0" cap="none" spc="0" dirty="0">
                <a:ln w="0"/>
                <a:solidFill>
                  <a:schemeClr val="tx1"/>
                </a:solidFill>
                <a:effectLst>
                  <a:outerShdw blurRad="38100" dist="19050" dir="2700000" algn="tl" rotWithShape="0">
                    <a:schemeClr val="dk1">
                      <a:alpha val="40000"/>
                    </a:schemeClr>
                  </a:outerShdw>
                </a:effectLst>
              </a:rPr>
              <a:t>Google</a:t>
            </a:r>
            <a:r>
              <a:rPr lang="ja-JP" altLang="en-US" sz="2400" b="0" cap="none" spc="0">
                <a:ln w="0"/>
                <a:solidFill>
                  <a:schemeClr val="tx1"/>
                </a:solidFill>
                <a:effectLst>
                  <a:outerShdw blurRad="38100" dist="19050" dir="2700000" algn="tl" rotWithShape="0">
                    <a:schemeClr val="dk1">
                      <a:alpha val="40000"/>
                    </a:schemeClr>
                  </a:outerShdw>
                </a:effectLst>
              </a:rPr>
              <a:t>アカウント</a:t>
            </a:r>
            <a:endParaRPr lang="en-US" altLang="ja-JP"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840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27535-FB9D-FE46-9A91-C4158C020206}"/>
              </a:ext>
            </a:extLst>
          </p:cNvPr>
          <p:cNvSpPr>
            <a:spLocks noGrp="1"/>
          </p:cNvSpPr>
          <p:nvPr>
            <p:ph type="title"/>
          </p:nvPr>
        </p:nvSpPr>
        <p:spPr/>
        <p:txBody>
          <a:bodyPr/>
          <a:lstStyle/>
          <a:p>
            <a:r>
              <a:rPr kumimoji="1" lang="en-US" altLang="ja-JP" dirty="0"/>
              <a:t>3. </a:t>
            </a:r>
            <a:r>
              <a:rPr kumimoji="1" lang="ja-JP" altLang="en-US"/>
              <a:t>ログアウト機能</a:t>
            </a:r>
          </a:p>
        </p:txBody>
      </p:sp>
      <p:pic>
        <p:nvPicPr>
          <p:cNvPr id="6" name="図 5">
            <a:extLst>
              <a:ext uri="{FF2B5EF4-FFF2-40B4-BE49-F238E27FC236}">
                <a16:creationId xmlns:a16="http://schemas.microsoft.com/office/drawing/2014/main" id="{E0B2E789-6525-C541-8E74-6AA2D1584A5A}"/>
              </a:ext>
            </a:extLst>
          </p:cNvPr>
          <p:cNvPicPr>
            <a:picLocks noChangeAspect="1"/>
          </p:cNvPicPr>
          <p:nvPr/>
        </p:nvPicPr>
        <p:blipFill rotWithShape="1">
          <a:blip r:embed="rId3"/>
          <a:srcRect l="16216" r="42268" b="27102"/>
          <a:stretch/>
        </p:blipFill>
        <p:spPr>
          <a:xfrm>
            <a:off x="506334" y="1690688"/>
            <a:ext cx="5385050" cy="5075852"/>
          </a:xfrm>
          <a:prstGeom prst="rect">
            <a:avLst/>
          </a:prstGeom>
        </p:spPr>
      </p:pic>
      <p:sp>
        <p:nvSpPr>
          <p:cNvPr id="8" name="正方形/長方形 7">
            <a:extLst>
              <a:ext uri="{FF2B5EF4-FFF2-40B4-BE49-F238E27FC236}">
                <a16:creationId xmlns:a16="http://schemas.microsoft.com/office/drawing/2014/main" id="{9CC33E97-419E-8F4D-8DA4-5BDE6D8A1D96}"/>
              </a:ext>
            </a:extLst>
          </p:cNvPr>
          <p:cNvSpPr/>
          <p:nvPr/>
        </p:nvSpPr>
        <p:spPr>
          <a:xfrm>
            <a:off x="6568183" y="1398300"/>
            <a:ext cx="4108817" cy="584775"/>
          </a:xfrm>
          <a:prstGeom prst="rect">
            <a:avLst/>
          </a:prstGeom>
          <a:noFill/>
        </p:spPr>
        <p:txBody>
          <a:bodyPr wrap="none" lIns="91440" tIns="45720" rIns="91440" bIns="45720">
            <a:spAutoFit/>
          </a:bodyPr>
          <a:lstStyle/>
          <a:p>
            <a:r>
              <a:rPr lang="ja-JP" altLang="en-US" sz="3200" b="0" cap="none" spc="0">
                <a:ln w="0"/>
                <a:solidFill>
                  <a:schemeClr val="tx1"/>
                </a:solidFill>
                <a:effectLst>
                  <a:outerShdw blurRad="38100" dist="19050" dir="2700000" algn="tl" rotWithShape="0">
                    <a:schemeClr val="dk1">
                      <a:alpha val="40000"/>
                    </a:schemeClr>
                  </a:outerShdw>
                </a:effectLst>
              </a:rPr>
              <a:t>・</a:t>
            </a:r>
            <a:r>
              <a:rPr lang="en-US" altLang="ja-JP" sz="3200" b="0" cap="none" spc="0" dirty="0" err="1">
                <a:ln w="0"/>
                <a:solidFill>
                  <a:schemeClr val="tx1"/>
                </a:solidFill>
                <a:effectLst>
                  <a:outerShdw blurRad="38100" dist="19050" dir="2700000" algn="tl" rotWithShape="0">
                    <a:schemeClr val="dk1">
                      <a:alpha val="40000"/>
                    </a:schemeClr>
                  </a:outerShdw>
                </a:effectLst>
              </a:rPr>
              <a:t>signOut</a:t>
            </a:r>
            <a:r>
              <a:rPr lang="ja-JP" altLang="en-US" sz="3200">
                <a:ln w="0"/>
                <a:effectLst>
                  <a:outerShdw blurRad="38100" dist="19050" dir="2700000" algn="tl" rotWithShape="0">
                    <a:schemeClr val="dk1">
                      <a:alpha val="40000"/>
                    </a:schemeClr>
                  </a:outerShdw>
                </a:effectLst>
              </a:rPr>
              <a:t>関数の利用</a:t>
            </a:r>
            <a:endParaRPr lang="ja-JP" altLang="en-US" sz="3200" b="0" cap="none" spc="0">
              <a:ln w="0"/>
              <a:solidFill>
                <a:schemeClr val="tx1"/>
              </a:solidFill>
              <a:effectLst>
                <a:outerShdw blurRad="38100" dist="19050" dir="2700000" algn="tl" rotWithShape="0">
                  <a:schemeClr val="dk1">
                    <a:alpha val="40000"/>
                  </a:schemeClr>
                </a:outerShdw>
              </a:effectLst>
            </a:endParaRPr>
          </a:p>
        </p:txBody>
      </p:sp>
      <p:sp>
        <p:nvSpPr>
          <p:cNvPr id="9" name="正方形/長方形 8">
            <a:extLst>
              <a:ext uri="{FF2B5EF4-FFF2-40B4-BE49-F238E27FC236}">
                <a16:creationId xmlns:a16="http://schemas.microsoft.com/office/drawing/2014/main" id="{963F735E-C4A3-FB4C-8E6A-E06FC4368E38}"/>
              </a:ext>
            </a:extLst>
          </p:cNvPr>
          <p:cNvSpPr/>
          <p:nvPr/>
        </p:nvSpPr>
        <p:spPr>
          <a:xfrm>
            <a:off x="1767016" y="3429000"/>
            <a:ext cx="395416" cy="25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51A728B-0D03-844B-8868-B77A94891558}"/>
              </a:ext>
            </a:extLst>
          </p:cNvPr>
          <p:cNvPicPr>
            <a:picLocks noChangeAspect="1"/>
          </p:cNvPicPr>
          <p:nvPr/>
        </p:nvPicPr>
        <p:blipFill>
          <a:blip r:embed="rId4"/>
          <a:stretch>
            <a:fillRect/>
          </a:stretch>
        </p:blipFill>
        <p:spPr>
          <a:xfrm>
            <a:off x="6564064" y="2185801"/>
            <a:ext cx="5244876" cy="4109233"/>
          </a:xfrm>
          <a:prstGeom prst="rect">
            <a:avLst/>
          </a:prstGeom>
        </p:spPr>
      </p:pic>
    </p:spTree>
    <p:extLst>
      <p:ext uri="{BB962C8B-B14F-4D97-AF65-F5344CB8AC3E}">
        <p14:creationId xmlns:p14="http://schemas.microsoft.com/office/powerpoint/2010/main" val="2358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6CC54-8FEC-3048-9BE7-EAE7FF821BB8}"/>
              </a:ext>
            </a:extLst>
          </p:cNvPr>
          <p:cNvSpPr>
            <a:spLocks noGrp="1"/>
          </p:cNvSpPr>
          <p:nvPr>
            <p:ph type="title"/>
          </p:nvPr>
        </p:nvSpPr>
        <p:spPr/>
        <p:txBody>
          <a:bodyPr/>
          <a:lstStyle/>
          <a:p>
            <a:r>
              <a:rPr kumimoji="1" lang="ja-JP" altLang="en-US"/>
              <a:t>本論</a:t>
            </a:r>
            <a:r>
              <a:rPr kumimoji="1" lang="en-US" altLang="ja-JP" dirty="0"/>
              <a:t>3</a:t>
            </a:r>
            <a:r>
              <a:rPr kumimoji="1" lang="ja-JP" altLang="en-US"/>
              <a:t>：</a:t>
            </a:r>
            <a:r>
              <a:rPr kumimoji="1" lang="en-US" altLang="ja-JP" dirty="0"/>
              <a:t>Firebase Realtime Database</a:t>
            </a:r>
            <a:endParaRPr kumimoji="1" lang="ja-JP" altLang="en-US"/>
          </a:p>
        </p:txBody>
      </p:sp>
      <p:sp>
        <p:nvSpPr>
          <p:cNvPr id="3" name="コンテンツ プレースホルダー 2">
            <a:extLst>
              <a:ext uri="{FF2B5EF4-FFF2-40B4-BE49-F238E27FC236}">
                <a16:creationId xmlns:a16="http://schemas.microsoft.com/office/drawing/2014/main" id="{DC08DE8D-901D-5A4E-A830-7F77B6BF6103}"/>
              </a:ext>
            </a:extLst>
          </p:cNvPr>
          <p:cNvSpPr>
            <a:spLocks noGrp="1"/>
          </p:cNvSpPr>
          <p:nvPr>
            <p:ph idx="1"/>
          </p:nvPr>
        </p:nvSpPr>
        <p:spPr/>
        <p:txBody>
          <a:bodyPr/>
          <a:lstStyle/>
          <a:p>
            <a:r>
              <a:rPr lang="en-US" altLang="ja-JP" dirty="0"/>
              <a:t>1. Firebase</a:t>
            </a:r>
            <a:r>
              <a:rPr lang="ja-JP" altLang="en-US"/>
              <a:t>コンソールでの操作</a:t>
            </a:r>
            <a:endParaRPr lang="en-US" altLang="ja-JP" dirty="0"/>
          </a:p>
          <a:p>
            <a:endParaRPr lang="en-US" altLang="ja-JP" dirty="0"/>
          </a:p>
          <a:p>
            <a:r>
              <a:rPr lang="en-US" altLang="ja-JP" dirty="0"/>
              <a:t>2</a:t>
            </a:r>
            <a:r>
              <a:rPr kumimoji="1" lang="en-US" altLang="ja-JP" dirty="0"/>
              <a:t>. </a:t>
            </a:r>
            <a:r>
              <a:rPr kumimoji="1" lang="ja-JP" altLang="en-US"/>
              <a:t>データベースの利用</a:t>
            </a:r>
            <a:endParaRPr kumimoji="1" lang="en-US" altLang="ja-JP" dirty="0"/>
          </a:p>
          <a:p>
            <a:pPr marL="0" indent="0">
              <a:buNone/>
            </a:pPr>
            <a:endParaRPr lang="en-US" altLang="ja-JP" dirty="0"/>
          </a:p>
        </p:txBody>
      </p:sp>
    </p:spTree>
    <p:extLst>
      <p:ext uri="{BB962C8B-B14F-4D97-AF65-F5344CB8AC3E}">
        <p14:creationId xmlns:p14="http://schemas.microsoft.com/office/powerpoint/2010/main" val="155091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F1136-2751-7E41-9EF0-293D3BAEF917}"/>
              </a:ext>
            </a:extLst>
          </p:cNvPr>
          <p:cNvSpPr>
            <a:spLocks noGrp="1"/>
          </p:cNvSpPr>
          <p:nvPr>
            <p:ph type="title"/>
          </p:nvPr>
        </p:nvSpPr>
        <p:spPr/>
        <p:txBody>
          <a:bodyPr/>
          <a:lstStyle/>
          <a:p>
            <a:r>
              <a:rPr kumimoji="1" lang="en-US" altLang="ja-JP" dirty="0"/>
              <a:t>1. Firebase</a:t>
            </a:r>
            <a:r>
              <a:rPr kumimoji="1" lang="ja-JP" altLang="en-US"/>
              <a:t>コンソールでの操作</a:t>
            </a:r>
          </a:p>
        </p:txBody>
      </p:sp>
      <p:pic>
        <p:nvPicPr>
          <p:cNvPr id="5" name="図 4">
            <a:extLst>
              <a:ext uri="{FF2B5EF4-FFF2-40B4-BE49-F238E27FC236}">
                <a16:creationId xmlns:a16="http://schemas.microsoft.com/office/drawing/2014/main" id="{DB467D4C-3CDF-6B4E-B4AD-CFC94B8B819F}"/>
              </a:ext>
            </a:extLst>
          </p:cNvPr>
          <p:cNvPicPr>
            <a:picLocks noChangeAspect="1"/>
          </p:cNvPicPr>
          <p:nvPr/>
        </p:nvPicPr>
        <p:blipFill>
          <a:blip r:embed="rId3"/>
          <a:stretch>
            <a:fillRect/>
          </a:stretch>
        </p:blipFill>
        <p:spPr>
          <a:xfrm>
            <a:off x="1289221" y="1530264"/>
            <a:ext cx="9613557" cy="5073822"/>
          </a:xfrm>
          <a:prstGeom prst="rect">
            <a:avLst/>
          </a:prstGeom>
        </p:spPr>
      </p:pic>
      <p:pic>
        <p:nvPicPr>
          <p:cNvPr id="7" name="図 6">
            <a:extLst>
              <a:ext uri="{FF2B5EF4-FFF2-40B4-BE49-F238E27FC236}">
                <a16:creationId xmlns:a16="http://schemas.microsoft.com/office/drawing/2014/main" id="{44545050-627A-844A-8EA2-7443510A27EE}"/>
              </a:ext>
            </a:extLst>
          </p:cNvPr>
          <p:cNvPicPr>
            <a:picLocks noChangeAspect="1"/>
          </p:cNvPicPr>
          <p:nvPr/>
        </p:nvPicPr>
        <p:blipFill>
          <a:blip r:embed="rId4"/>
          <a:stretch>
            <a:fillRect/>
          </a:stretch>
        </p:blipFill>
        <p:spPr>
          <a:xfrm>
            <a:off x="5593491" y="4470850"/>
            <a:ext cx="5875791" cy="1713772"/>
          </a:xfrm>
          <a:prstGeom prst="rect">
            <a:avLst/>
          </a:prstGeom>
        </p:spPr>
      </p:pic>
      <p:sp>
        <p:nvSpPr>
          <p:cNvPr id="6" name="フレーム 5">
            <a:extLst>
              <a:ext uri="{FF2B5EF4-FFF2-40B4-BE49-F238E27FC236}">
                <a16:creationId xmlns:a16="http://schemas.microsoft.com/office/drawing/2014/main" id="{52364C50-D0FF-544E-B469-1ABCE5050A3F}"/>
              </a:ext>
            </a:extLst>
          </p:cNvPr>
          <p:cNvSpPr/>
          <p:nvPr/>
        </p:nvSpPr>
        <p:spPr>
          <a:xfrm>
            <a:off x="9681882" y="4908176"/>
            <a:ext cx="1504148" cy="643258"/>
          </a:xfrm>
          <a:prstGeom prst="frame">
            <a:avLst>
              <a:gd name="adj1" fmla="val 64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3365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6248F-2D3F-BD4E-B6A7-64A32D47F602}"/>
              </a:ext>
            </a:extLst>
          </p:cNvPr>
          <p:cNvSpPr>
            <a:spLocks noGrp="1"/>
          </p:cNvSpPr>
          <p:nvPr>
            <p:ph type="title"/>
          </p:nvPr>
        </p:nvSpPr>
        <p:spPr/>
        <p:txBody>
          <a:bodyPr/>
          <a:lstStyle/>
          <a:p>
            <a:r>
              <a:rPr lang="en-US" altLang="ja-JP" dirty="0"/>
              <a:t>1</a:t>
            </a:r>
            <a:r>
              <a:rPr kumimoji="1" lang="en-US" altLang="ja-JP" dirty="0"/>
              <a:t>. Firebase</a:t>
            </a:r>
            <a:r>
              <a:rPr lang="ja-JP" altLang="en-US"/>
              <a:t>コンソールでの操作</a:t>
            </a:r>
            <a:endParaRPr kumimoji="1" lang="ja-JP" altLang="en-US"/>
          </a:p>
        </p:txBody>
      </p:sp>
      <p:pic>
        <p:nvPicPr>
          <p:cNvPr id="7" name="図 6">
            <a:extLst>
              <a:ext uri="{FF2B5EF4-FFF2-40B4-BE49-F238E27FC236}">
                <a16:creationId xmlns:a16="http://schemas.microsoft.com/office/drawing/2014/main" id="{C46606BC-23C5-CA44-8B43-A72940310A50}"/>
              </a:ext>
            </a:extLst>
          </p:cNvPr>
          <p:cNvPicPr>
            <a:picLocks noChangeAspect="1"/>
          </p:cNvPicPr>
          <p:nvPr/>
        </p:nvPicPr>
        <p:blipFill>
          <a:blip r:embed="rId3"/>
          <a:stretch>
            <a:fillRect/>
          </a:stretch>
        </p:blipFill>
        <p:spPr>
          <a:xfrm>
            <a:off x="1227438" y="1481832"/>
            <a:ext cx="9737124" cy="5159324"/>
          </a:xfrm>
          <a:prstGeom prst="rect">
            <a:avLst/>
          </a:prstGeom>
        </p:spPr>
      </p:pic>
      <p:sp>
        <p:nvSpPr>
          <p:cNvPr id="4" name="下矢印 3">
            <a:extLst>
              <a:ext uri="{FF2B5EF4-FFF2-40B4-BE49-F238E27FC236}">
                <a16:creationId xmlns:a16="http://schemas.microsoft.com/office/drawing/2014/main" id="{BA8D42C2-047B-1448-A2E1-5E1C0CEB699C}"/>
              </a:ext>
            </a:extLst>
          </p:cNvPr>
          <p:cNvSpPr/>
          <p:nvPr/>
        </p:nvSpPr>
        <p:spPr>
          <a:xfrm rot="5400000">
            <a:off x="4593181" y="3612887"/>
            <a:ext cx="437723" cy="6683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レーム 4">
            <a:extLst>
              <a:ext uri="{FF2B5EF4-FFF2-40B4-BE49-F238E27FC236}">
                <a16:creationId xmlns:a16="http://schemas.microsoft.com/office/drawing/2014/main" id="{A4FB5CBA-6374-E14D-AA0F-1E1BD840F674}"/>
              </a:ext>
            </a:extLst>
          </p:cNvPr>
          <p:cNvSpPr/>
          <p:nvPr/>
        </p:nvSpPr>
        <p:spPr>
          <a:xfrm>
            <a:off x="4276164" y="4165920"/>
            <a:ext cx="668345" cy="2475235"/>
          </a:xfrm>
          <a:prstGeom prst="frame">
            <a:avLst>
              <a:gd name="adj1" fmla="val 64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576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E2F5A-5142-2B42-9414-1129CBE3FB6B}"/>
              </a:ext>
            </a:extLst>
          </p:cNvPr>
          <p:cNvSpPr>
            <a:spLocks noGrp="1"/>
          </p:cNvSpPr>
          <p:nvPr>
            <p:ph type="title"/>
          </p:nvPr>
        </p:nvSpPr>
        <p:spPr/>
        <p:txBody>
          <a:bodyPr/>
          <a:lstStyle/>
          <a:p>
            <a:r>
              <a:rPr kumimoji="1" lang="en-US" altLang="ja-JP" dirty="0"/>
              <a:t>2. </a:t>
            </a:r>
            <a:r>
              <a:rPr kumimoji="1" lang="ja-JP" altLang="en-US"/>
              <a:t>データベースの利用</a:t>
            </a:r>
          </a:p>
        </p:txBody>
      </p:sp>
      <p:pic>
        <p:nvPicPr>
          <p:cNvPr id="5" name="図 4">
            <a:extLst>
              <a:ext uri="{FF2B5EF4-FFF2-40B4-BE49-F238E27FC236}">
                <a16:creationId xmlns:a16="http://schemas.microsoft.com/office/drawing/2014/main" id="{C67E5E21-C059-274B-B275-03B9E66A4D15}"/>
              </a:ext>
            </a:extLst>
          </p:cNvPr>
          <p:cNvPicPr>
            <a:picLocks noChangeAspect="1"/>
          </p:cNvPicPr>
          <p:nvPr/>
        </p:nvPicPr>
        <p:blipFill rotWithShape="1">
          <a:blip r:embed="rId3"/>
          <a:srcRect l="20737" r="41024" b="21081"/>
          <a:stretch/>
        </p:blipFill>
        <p:spPr>
          <a:xfrm>
            <a:off x="197707" y="1690688"/>
            <a:ext cx="3917092" cy="4609070"/>
          </a:xfrm>
          <a:prstGeom prst="rect">
            <a:avLst/>
          </a:prstGeom>
        </p:spPr>
      </p:pic>
      <p:pic>
        <p:nvPicPr>
          <p:cNvPr id="11" name="図 10">
            <a:extLst>
              <a:ext uri="{FF2B5EF4-FFF2-40B4-BE49-F238E27FC236}">
                <a16:creationId xmlns:a16="http://schemas.microsoft.com/office/drawing/2014/main" id="{E8605F65-FD14-7141-AD67-1DFCCD34E885}"/>
              </a:ext>
            </a:extLst>
          </p:cNvPr>
          <p:cNvPicPr>
            <a:picLocks noChangeAspect="1"/>
          </p:cNvPicPr>
          <p:nvPr/>
        </p:nvPicPr>
        <p:blipFill>
          <a:blip r:embed="rId4"/>
          <a:stretch>
            <a:fillRect/>
          </a:stretch>
        </p:blipFill>
        <p:spPr>
          <a:xfrm>
            <a:off x="4243563" y="1690688"/>
            <a:ext cx="7858790" cy="3845139"/>
          </a:xfrm>
          <a:prstGeom prst="rect">
            <a:avLst/>
          </a:prstGeom>
        </p:spPr>
      </p:pic>
    </p:spTree>
    <p:extLst>
      <p:ext uri="{BB962C8B-B14F-4D97-AF65-F5344CB8AC3E}">
        <p14:creationId xmlns:p14="http://schemas.microsoft.com/office/powerpoint/2010/main" val="340515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4D9BE-5D39-E04D-97FB-29D174B19AEA}"/>
              </a:ext>
            </a:extLst>
          </p:cNvPr>
          <p:cNvSpPr>
            <a:spLocks noGrp="1"/>
          </p:cNvSpPr>
          <p:nvPr>
            <p:ph type="title"/>
          </p:nvPr>
        </p:nvSpPr>
        <p:spPr/>
        <p:txBody>
          <a:bodyPr/>
          <a:lstStyle/>
          <a:p>
            <a:r>
              <a:rPr kumimoji="1" lang="ja-JP" altLang="en-US"/>
              <a:t>研究の背景</a:t>
            </a:r>
            <a:r>
              <a:rPr kumimoji="1" lang="en-US" altLang="ja-JP" dirty="0"/>
              <a:t>1</a:t>
            </a:r>
            <a:r>
              <a:rPr kumimoji="1" lang="ja-JP" altLang="en-US"/>
              <a:t>：</a:t>
            </a:r>
            <a:r>
              <a:rPr kumimoji="1" lang="en-US" altLang="ja-JP" dirty="0"/>
              <a:t>Firebase</a:t>
            </a:r>
            <a:r>
              <a:rPr kumimoji="1" lang="ja-JP" altLang="en-US"/>
              <a:t>とは</a:t>
            </a:r>
          </a:p>
        </p:txBody>
      </p:sp>
      <p:sp>
        <p:nvSpPr>
          <p:cNvPr id="3" name="コンテンツ プレースホルダー 2">
            <a:extLst>
              <a:ext uri="{FF2B5EF4-FFF2-40B4-BE49-F238E27FC236}">
                <a16:creationId xmlns:a16="http://schemas.microsoft.com/office/drawing/2014/main" id="{36EAD372-3DC6-F74D-BAC0-612D8C328E85}"/>
              </a:ext>
            </a:extLst>
          </p:cNvPr>
          <p:cNvSpPr>
            <a:spLocks noGrp="1"/>
          </p:cNvSpPr>
          <p:nvPr>
            <p:ph idx="1"/>
          </p:nvPr>
        </p:nvSpPr>
        <p:spPr/>
        <p:txBody>
          <a:bodyPr/>
          <a:lstStyle/>
          <a:p>
            <a:r>
              <a:rPr kumimoji="1" lang="ja-JP" altLang="en-US"/>
              <a:t>クラウドサービスの一つ</a:t>
            </a:r>
            <a:endParaRPr kumimoji="1" lang="en-US" altLang="ja-JP" dirty="0"/>
          </a:p>
          <a:p>
            <a:endParaRPr kumimoji="1" lang="en-US" altLang="ja-JP" dirty="0"/>
          </a:p>
          <a:p>
            <a:r>
              <a:rPr kumimoji="1" lang="en-US" altLang="ja-JP" dirty="0"/>
              <a:t>Google</a:t>
            </a:r>
            <a:r>
              <a:rPr kumimoji="1" lang="ja-JP" altLang="en-US"/>
              <a:t>が提供する</a:t>
            </a:r>
            <a:r>
              <a:rPr lang="en-US" altLang="ja-JP" dirty="0" err="1"/>
              <a:t>mBaaS</a:t>
            </a:r>
            <a:endParaRPr lang="en-US" altLang="ja-JP" dirty="0"/>
          </a:p>
          <a:p>
            <a:endParaRPr kumimoji="1" lang="en-US" altLang="ja-JP" dirty="0"/>
          </a:p>
          <a:p>
            <a:r>
              <a:rPr lang="en-US" altLang="ja-JP" dirty="0"/>
              <a:t>Web</a:t>
            </a:r>
            <a:r>
              <a:rPr lang="ja-JP" altLang="en-US"/>
              <a:t>アプリのバックエンド開発に</a:t>
            </a:r>
            <a:endParaRPr lang="en-US" altLang="ja-JP" dirty="0"/>
          </a:p>
          <a:p>
            <a:pPr marL="0" indent="0">
              <a:buNone/>
            </a:pPr>
            <a:r>
              <a:rPr lang="ja-JP" altLang="en-US"/>
              <a:t>　必要な機能を提供</a:t>
            </a:r>
            <a:endParaRPr kumimoji="1" lang="ja-JP" altLang="en-US"/>
          </a:p>
        </p:txBody>
      </p:sp>
      <p:pic>
        <p:nvPicPr>
          <p:cNvPr id="1026" name="Picture 2" descr="Firebase">
            <a:extLst>
              <a:ext uri="{FF2B5EF4-FFF2-40B4-BE49-F238E27FC236}">
                <a16:creationId xmlns:a16="http://schemas.microsoft.com/office/drawing/2014/main" id="{28EFE602-D118-314D-A3FD-DED67F06E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827" y="1690688"/>
            <a:ext cx="4269858" cy="213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22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2B274-04A6-3B4D-AE00-CCE8131B8C02}"/>
              </a:ext>
            </a:extLst>
          </p:cNvPr>
          <p:cNvSpPr>
            <a:spLocks noGrp="1"/>
          </p:cNvSpPr>
          <p:nvPr>
            <p:ph type="title"/>
          </p:nvPr>
        </p:nvSpPr>
        <p:spPr/>
        <p:txBody>
          <a:bodyPr/>
          <a:lstStyle/>
          <a:p>
            <a:r>
              <a:rPr lang="ja-JP" altLang="en-US"/>
              <a:t>結論</a:t>
            </a:r>
            <a:endParaRPr kumimoji="1" lang="ja-JP" altLang="en-US"/>
          </a:p>
        </p:txBody>
      </p:sp>
      <p:sp>
        <p:nvSpPr>
          <p:cNvPr id="3" name="コンテンツ プレースホルダー 2">
            <a:extLst>
              <a:ext uri="{FF2B5EF4-FFF2-40B4-BE49-F238E27FC236}">
                <a16:creationId xmlns:a16="http://schemas.microsoft.com/office/drawing/2014/main" id="{2D1CE49B-288D-3643-A81E-42171CE555F0}"/>
              </a:ext>
            </a:extLst>
          </p:cNvPr>
          <p:cNvSpPr>
            <a:spLocks noGrp="1"/>
          </p:cNvSpPr>
          <p:nvPr>
            <p:ph idx="1"/>
          </p:nvPr>
        </p:nvSpPr>
        <p:spPr/>
        <p:txBody>
          <a:bodyPr/>
          <a:lstStyle/>
          <a:p>
            <a:r>
              <a:rPr kumimoji="1" lang="en-US" altLang="ja-JP" dirty="0"/>
              <a:t>Firebase</a:t>
            </a:r>
            <a:r>
              <a:rPr kumimoji="1" lang="ja-JP" altLang="en-US"/>
              <a:t>の導入・管理・運用のしやすさといったメリットの認識</a:t>
            </a:r>
            <a:endParaRPr kumimoji="1" lang="en-US" altLang="ja-JP" dirty="0"/>
          </a:p>
          <a:p>
            <a:endParaRPr kumimoji="1" lang="en-US" altLang="ja-JP" dirty="0"/>
          </a:p>
          <a:p>
            <a:r>
              <a:rPr lang="en-US" altLang="ja-JP" dirty="0"/>
              <a:t>Firebase Documentation</a:t>
            </a:r>
            <a:r>
              <a:rPr lang="ja-JP" altLang="en-US"/>
              <a:t>は情報量が多く、各ドキュメントの関連性が分かりづらい</a:t>
            </a:r>
            <a:endParaRPr lang="en-US" altLang="ja-JP" dirty="0"/>
          </a:p>
          <a:p>
            <a:endParaRPr lang="en-US" altLang="ja-JP" dirty="0"/>
          </a:p>
          <a:p>
            <a:r>
              <a:rPr lang="ja-JP" altLang="en-US"/>
              <a:t>本研究で取り組んだ内容は、今すぐに</a:t>
            </a:r>
            <a:r>
              <a:rPr lang="en-US" altLang="ja-JP" dirty="0"/>
              <a:t>Firebase</a:t>
            </a:r>
            <a:r>
              <a:rPr lang="ja-JP" altLang="en-US"/>
              <a:t>を利用したい人にとって有用なものとなるのではないだろうか</a:t>
            </a:r>
            <a:endParaRPr kumimoji="1" lang="ja-JP" altLang="en-US"/>
          </a:p>
        </p:txBody>
      </p:sp>
    </p:spTree>
    <p:extLst>
      <p:ext uri="{BB962C8B-B14F-4D97-AF65-F5344CB8AC3E}">
        <p14:creationId xmlns:p14="http://schemas.microsoft.com/office/powerpoint/2010/main" val="4173379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B50C1-681A-F34D-B9BF-DFF19B908A15}"/>
              </a:ext>
            </a:extLst>
          </p:cNvPr>
          <p:cNvSpPr>
            <a:spLocks noGrp="1"/>
          </p:cNvSpPr>
          <p:nvPr>
            <p:ph type="title"/>
          </p:nvPr>
        </p:nvSpPr>
        <p:spPr/>
        <p:txBody>
          <a:bodyPr/>
          <a:lstStyle/>
          <a:p>
            <a:r>
              <a:rPr lang="ja-JP" altLang="en-US"/>
              <a:t>結論</a:t>
            </a:r>
            <a:r>
              <a:rPr kumimoji="1" lang="ja-JP" altLang="en-US"/>
              <a:t>：今後の課題</a:t>
            </a:r>
          </a:p>
        </p:txBody>
      </p:sp>
      <p:sp>
        <p:nvSpPr>
          <p:cNvPr id="3" name="コンテンツ プレースホルダー 2">
            <a:extLst>
              <a:ext uri="{FF2B5EF4-FFF2-40B4-BE49-F238E27FC236}">
                <a16:creationId xmlns:a16="http://schemas.microsoft.com/office/drawing/2014/main" id="{C30D37CB-6DD9-6942-ADE8-ABFE95429144}"/>
              </a:ext>
            </a:extLst>
          </p:cNvPr>
          <p:cNvSpPr>
            <a:spLocks noGrp="1"/>
          </p:cNvSpPr>
          <p:nvPr>
            <p:ph idx="1"/>
          </p:nvPr>
        </p:nvSpPr>
        <p:spPr/>
        <p:txBody>
          <a:bodyPr/>
          <a:lstStyle/>
          <a:p>
            <a:r>
              <a:rPr kumimoji="1" lang="ja-JP" altLang="en-US"/>
              <a:t>学習に時間がかかってしまい、認知行動療法</a:t>
            </a:r>
            <a:r>
              <a:rPr kumimoji="1" lang="en-US" altLang="ja-JP" dirty="0"/>
              <a:t>3</a:t>
            </a:r>
            <a:r>
              <a:rPr kumimoji="1" lang="ja-JP" altLang="en-US"/>
              <a:t>コマ漫画などの</a:t>
            </a:r>
            <a:r>
              <a:rPr kumimoji="1" lang="en-US" altLang="ja-JP" dirty="0"/>
              <a:t>Web</a:t>
            </a:r>
            <a:r>
              <a:rPr kumimoji="1" lang="ja-JP" altLang="en-US"/>
              <a:t>アプリへの</a:t>
            </a:r>
            <a:r>
              <a:rPr kumimoji="1" lang="en-US" altLang="ja-JP" dirty="0"/>
              <a:t>Firebase</a:t>
            </a:r>
            <a:r>
              <a:rPr kumimoji="1" lang="ja-JP" altLang="en-US"/>
              <a:t>の組み込みを支援する事ができなかった。</a:t>
            </a:r>
            <a:endParaRPr kumimoji="1" lang="en-US" altLang="ja-JP" dirty="0"/>
          </a:p>
          <a:p>
            <a:endParaRPr kumimoji="1" lang="en-US" altLang="ja-JP" dirty="0"/>
          </a:p>
          <a:p>
            <a:r>
              <a:rPr lang="ja-JP" altLang="en-US"/>
              <a:t>今後</a:t>
            </a:r>
            <a:r>
              <a:rPr lang="en-US" altLang="ja-JP" dirty="0"/>
              <a:t>Firebase</a:t>
            </a:r>
            <a:r>
              <a:rPr lang="ja-JP" altLang="en-US"/>
              <a:t>のような</a:t>
            </a:r>
            <a:r>
              <a:rPr lang="en-US" altLang="ja-JP" dirty="0" err="1"/>
              <a:t>mBaaS</a:t>
            </a:r>
            <a:r>
              <a:rPr lang="ja-JP" altLang="en-US"/>
              <a:t>の需要は高まると予想されるため、さらに学習を進めた上で</a:t>
            </a:r>
            <a:r>
              <a:rPr lang="en-US" altLang="ja-JP" dirty="0"/>
              <a:t>Web</a:t>
            </a:r>
            <a:r>
              <a:rPr lang="ja-JP" altLang="en-US"/>
              <a:t>アプリへの組み込みに挑戦したい。</a:t>
            </a:r>
            <a:endParaRPr lang="en-US" altLang="ja-JP" dirty="0"/>
          </a:p>
        </p:txBody>
      </p:sp>
    </p:spTree>
    <p:extLst>
      <p:ext uri="{BB962C8B-B14F-4D97-AF65-F5344CB8AC3E}">
        <p14:creationId xmlns:p14="http://schemas.microsoft.com/office/powerpoint/2010/main" val="1975050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D3DA3-DC7A-0844-AE69-0C32358B1883}"/>
              </a:ext>
            </a:extLst>
          </p:cNvPr>
          <p:cNvSpPr>
            <a:spLocks noGrp="1"/>
          </p:cNvSpPr>
          <p:nvPr>
            <p:ph type="title"/>
          </p:nvPr>
        </p:nvSpPr>
        <p:spPr/>
        <p:txBody>
          <a:bodyPr>
            <a:normAutofit fontScale="90000"/>
          </a:bodyPr>
          <a:lstStyle/>
          <a:p>
            <a:pPr>
              <a:lnSpc>
                <a:spcPct val="150000"/>
              </a:lnSpc>
            </a:pPr>
            <a:r>
              <a:rPr lang="en-US" altLang="ja-JP" dirty="0"/>
              <a:t>Firebase</a:t>
            </a:r>
            <a:r>
              <a:rPr lang="ja-JP" altLang="en-US"/>
              <a:t>を活用した</a:t>
            </a:r>
            <a:r>
              <a:rPr lang="en-US" altLang="ja-JP" dirty="0"/>
              <a:t>Web</a:t>
            </a:r>
            <a:r>
              <a:rPr lang="ja-JP" altLang="en-US"/>
              <a:t>アプリケーション</a:t>
            </a:r>
            <a:br>
              <a:rPr lang="en-US" altLang="ja-JP" dirty="0"/>
            </a:br>
            <a:r>
              <a:rPr lang="ja-JP" altLang="en-US"/>
              <a:t>のバックエンド開発手法</a:t>
            </a:r>
            <a:endParaRPr kumimoji="1" lang="ja-JP" altLang="en-US"/>
          </a:p>
        </p:txBody>
      </p:sp>
      <p:sp>
        <p:nvSpPr>
          <p:cNvPr id="3" name="コンテンツ プレースホルダー 2">
            <a:extLst>
              <a:ext uri="{FF2B5EF4-FFF2-40B4-BE49-F238E27FC236}">
                <a16:creationId xmlns:a16="http://schemas.microsoft.com/office/drawing/2014/main" id="{2A4A45D9-FA8B-1C46-A2B7-53A34D28B95A}"/>
              </a:ext>
            </a:extLst>
          </p:cNvPr>
          <p:cNvSpPr>
            <a:spLocks noGrp="1"/>
          </p:cNvSpPr>
          <p:nvPr>
            <p:ph idx="1"/>
          </p:nvPr>
        </p:nvSpPr>
        <p:spPr>
          <a:xfrm>
            <a:off x="838200" y="2506662"/>
            <a:ext cx="10515600" cy="4351338"/>
          </a:xfrm>
        </p:spPr>
        <p:txBody>
          <a:bodyPr/>
          <a:lstStyle/>
          <a:p>
            <a:r>
              <a:rPr lang="ja-JP" altLang="en-US"/>
              <a:t>結果</a:t>
            </a:r>
            <a:r>
              <a:rPr kumimoji="1" lang="ja-JP" altLang="en-US"/>
              <a:t>：・</a:t>
            </a:r>
            <a:r>
              <a:rPr lang="en-US" altLang="ja-JP" dirty="0"/>
              <a:t>Firebase</a:t>
            </a:r>
            <a:r>
              <a:rPr lang="ja-JP" altLang="en-US"/>
              <a:t>について学習が進んだ</a:t>
            </a:r>
            <a:endParaRPr lang="en-US" altLang="ja-JP" dirty="0"/>
          </a:p>
          <a:p>
            <a:pPr marL="0" indent="0">
              <a:buNone/>
            </a:pPr>
            <a:r>
              <a:rPr lang="ja-JP" altLang="en-US"/>
              <a:t>　　　</a:t>
            </a:r>
            <a:r>
              <a:rPr lang="en-US" altLang="ja-JP" dirty="0"/>
              <a:t>  </a:t>
            </a:r>
            <a:r>
              <a:rPr lang="ja-JP" altLang="en-US"/>
              <a:t>・</a:t>
            </a:r>
            <a:r>
              <a:rPr lang="en-US" altLang="ja-JP" dirty="0"/>
              <a:t>Web</a:t>
            </a:r>
            <a:r>
              <a:rPr lang="ja-JP" altLang="en-US"/>
              <a:t>アプリへの</a:t>
            </a:r>
            <a:r>
              <a:rPr lang="en-US" altLang="ja-JP" dirty="0"/>
              <a:t>Firebase</a:t>
            </a:r>
            <a:r>
              <a:rPr lang="ja-JP" altLang="en-US"/>
              <a:t>の組み込みができなかった</a:t>
            </a:r>
            <a:endParaRPr lang="en-US" altLang="ja-JP" dirty="0"/>
          </a:p>
          <a:p>
            <a:pPr marL="0" indent="0">
              <a:buNone/>
            </a:pPr>
            <a:endParaRPr lang="en-US" altLang="ja-JP" dirty="0"/>
          </a:p>
          <a:p>
            <a:r>
              <a:rPr lang="ja-JP" altLang="en-US"/>
              <a:t>課題：・</a:t>
            </a:r>
            <a:r>
              <a:rPr lang="en-US" altLang="ja-JP" dirty="0"/>
              <a:t>Firebase</a:t>
            </a:r>
            <a:r>
              <a:rPr lang="ja-JP" altLang="en-US"/>
              <a:t>のさらなる学習</a:t>
            </a:r>
            <a:endParaRPr lang="en-US" altLang="ja-JP" dirty="0"/>
          </a:p>
          <a:p>
            <a:pPr marL="457200" lvl="1" indent="0">
              <a:buNone/>
            </a:pPr>
            <a:r>
              <a:rPr lang="ja-JP" altLang="en-US" sz="2800"/>
              <a:t>　　 ・「認知行動療法</a:t>
            </a:r>
            <a:r>
              <a:rPr lang="en-US" altLang="ja-JP" sz="2800" dirty="0"/>
              <a:t>3</a:t>
            </a:r>
            <a:r>
              <a:rPr lang="ja-JP" altLang="en-US" sz="2800"/>
              <a:t>コマ漫画」などの</a:t>
            </a:r>
            <a:r>
              <a:rPr lang="en-US" altLang="ja-JP" sz="2800" dirty="0"/>
              <a:t>Web</a:t>
            </a:r>
            <a:r>
              <a:rPr lang="ja-JP" altLang="en-US" sz="2800"/>
              <a:t>アプリへの　　</a:t>
            </a:r>
            <a:r>
              <a:rPr lang="en-US" altLang="ja-JP" sz="2800" dirty="0"/>
              <a:t>	</a:t>
            </a:r>
            <a:r>
              <a:rPr lang="ja-JP" altLang="en-US" sz="2800"/>
              <a:t>　　</a:t>
            </a:r>
            <a:r>
              <a:rPr lang="en-US" altLang="ja-JP" sz="2800" dirty="0"/>
              <a:t>Firebase</a:t>
            </a:r>
            <a:r>
              <a:rPr lang="ja-JP" altLang="en-US" sz="2800"/>
              <a:t>の組み込みの支援</a:t>
            </a:r>
            <a:endParaRPr lang="en-US" altLang="ja-JP" sz="2800" dirty="0"/>
          </a:p>
          <a:p>
            <a:pPr marL="0" indent="0">
              <a:buNone/>
            </a:pPr>
            <a:endParaRPr lang="ja-JP" altLang="en-US"/>
          </a:p>
          <a:p>
            <a:endParaRPr kumimoji="1" lang="en-US" altLang="ja-JP" dirty="0"/>
          </a:p>
          <a:p>
            <a:endParaRPr lang="en-US" altLang="ja-JP" dirty="0"/>
          </a:p>
          <a:p>
            <a:endParaRPr kumimoji="1" lang="ja-JP" altLang="en-US"/>
          </a:p>
        </p:txBody>
      </p:sp>
      <p:sp>
        <p:nvSpPr>
          <p:cNvPr id="5" name="テキスト ボックス 4">
            <a:extLst>
              <a:ext uri="{FF2B5EF4-FFF2-40B4-BE49-F238E27FC236}">
                <a16:creationId xmlns:a16="http://schemas.microsoft.com/office/drawing/2014/main" id="{03B1C953-D4CC-3243-8279-621A99F67E84}"/>
              </a:ext>
            </a:extLst>
          </p:cNvPr>
          <p:cNvSpPr txBox="1"/>
          <p:nvPr/>
        </p:nvSpPr>
        <p:spPr>
          <a:xfrm>
            <a:off x="5249562" y="1269781"/>
            <a:ext cx="6104238" cy="646331"/>
          </a:xfrm>
          <a:prstGeom prst="rect">
            <a:avLst/>
          </a:prstGeom>
          <a:noFill/>
        </p:spPr>
        <p:txBody>
          <a:bodyPr wrap="square">
            <a:spAutoFit/>
          </a:bodyPr>
          <a:lstStyle/>
          <a:p>
            <a:pPr algn="r"/>
            <a:r>
              <a:rPr lang="ja-JP" altLang="en-US"/>
              <a:t>情報物理研究室</a:t>
            </a:r>
            <a:endParaRPr lang="en-US" altLang="ja-JP" dirty="0"/>
          </a:p>
          <a:p>
            <a:pPr algn="r"/>
            <a:r>
              <a:rPr lang="en-US" altLang="ja-JP" dirty="0"/>
              <a:t>1810990061</a:t>
            </a:r>
            <a:r>
              <a:rPr lang="ja-JP" altLang="en-US"/>
              <a:t>　高尾　玲</a:t>
            </a:r>
          </a:p>
        </p:txBody>
      </p:sp>
    </p:spTree>
    <p:extLst>
      <p:ext uri="{BB962C8B-B14F-4D97-AF65-F5344CB8AC3E}">
        <p14:creationId xmlns:p14="http://schemas.microsoft.com/office/powerpoint/2010/main" val="1365465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80D50-9E35-9447-B595-D4CB50AD24C1}"/>
              </a:ext>
            </a:extLst>
          </p:cNvPr>
          <p:cNvSpPr>
            <a:spLocks noGrp="1"/>
          </p:cNvSpPr>
          <p:nvPr>
            <p:ph type="title"/>
          </p:nvPr>
        </p:nvSpPr>
        <p:spPr/>
        <p:txBody>
          <a:bodyPr/>
          <a:lstStyle/>
          <a:p>
            <a:r>
              <a:rPr kumimoji="1" lang="en-US" altLang="ja-JP" dirty="0"/>
              <a:t>SDK</a:t>
            </a:r>
            <a:r>
              <a:rPr kumimoji="1" lang="ja-JP" altLang="en-US"/>
              <a:t>とは</a:t>
            </a:r>
          </a:p>
        </p:txBody>
      </p:sp>
      <p:sp>
        <p:nvSpPr>
          <p:cNvPr id="3" name="コンテンツ プレースホルダー 2">
            <a:extLst>
              <a:ext uri="{FF2B5EF4-FFF2-40B4-BE49-F238E27FC236}">
                <a16:creationId xmlns:a16="http://schemas.microsoft.com/office/drawing/2014/main" id="{057095E5-34E8-5845-9890-726FB1602E83}"/>
              </a:ext>
            </a:extLst>
          </p:cNvPr>
          <p:cNvSpPr>
            <a:spLocks noGrp="1"/>
          </p:cNvSpPr>
          <p:nvPr>
            <p:ph idx="1"/>
          </p:nvPr>
        </p:nvSpPr>
        <p:spPr>
          <a:xfrm>
            <a:off x="838200" y="1825625"/>
            <a:ext cx="10515600" cy="641128"/>
          </a:xfrm>
        </p:spPr>
        <p:txBody>
          <a:bodyPr/>
          <a:lstStyle/>
          <a:p>
            <a:r>
              <a:rPr kumimoji="1" lang="en-US" altLang="ja-JP" dirty="0"/>
              <a:t>SDK</a:t>
            </a:r>
            <a:r>
              <a:rPr kumimoji="1" lang="ja-JP" altLang="en-US"/>
              <a:t>（</a:t>
            </a:r>
            <a:r>
              <a:rPr kumimoji="1" lang="en-US" altLang="ja-JP" dirty="0"/>
              <a:t>Software </a:t>
            </a:r>
            <a:r>
              <a:rPr kumimoji="1" lang="en-US" altLang="ja-JP" dirty="0" err="1"/>
              <a:t>Developmant</a:t>
            </a:r>
            <a:r>
              <a:rPr kumimoji="1" lang="en-US" altLang="ja-JP" dirty="0"/>
              <a:t> Kit</a:t>
            </a:r>
            <a:r>
              <a:rPr kumimoji="1" lang="ja-JP" altLang="en-US"/>
              <a:t>）：ソフトウェア開発キット</a:t>
            </a:r>
            <a:endParaRPr kumimoji="1" lang="en-US" altLang="ja-JP" dirty="0"/>
          </a:p>
        </p:txBody>
      </p:sp>
      <p:sp>
        <p:nvSpPr>
          <p:cNvPr id="4" name="角丸四角形 3">
            <a:extLst>
              <a:ext uri="{FF2B5EF4-FFF2-40B4-BE49-F238E27FC236}">
                <a16:creationId xmlns:a16="http://schemas.microsoft.com/office/drawing/2014/main" id="{AFEB2AC2-E6E0-0A4C-B020-FD3533801F7D}"/>
              </a:ext>
            </a:extLst>
          </p:cNvPr>
          <p:cNvSpPr/>
          <p:nvPr/>
        </p:nvSpPr>
        <p:spPr>
          <a:xfrm>
            <a:off x="1658679" y="2934586"/>
            <a:ext cx="3593805" cy="3593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F420ECC6-E3D7-5F48-B62D-3B3E99F173D7}"/>
              </a:ext>
            </a:extLst>
          </p:cNvPr>
          <p:cNvSpPr/>
          <p:nvPr/>
        </p:nvSpPr>
        <p:spPr>
          <a:xfrm>
            <a:off x="6939518" y="2899070"/>
            <a:ext cx="3593805" cy="359380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DB9266C-73A8-5243-ABB0-1B576935B45E}"/>
              </a:ext>
            </a:extLst>
          </p:cNvPr>
          <p:cNvSpPr/>
          <p:nvPr/>
        </p:nvSpPr>
        <p:spPr>
          <a:xfrm>
            <a:off x="1824365" y="3429000"/>
            <a:ext cx="3262432" cy="2185214"/>
          </a:xfrm>
          <a:prstGeom prst="rect">
            <a:avLst/>
          </a:prstGeom>
          <a:noFill/>
        </p:spPr>
        <p:txBody>
          <a:bodyPr wrap="none" lIns="91440" tIns="45720" rIns="91440" bIns="45720">
            <a:spAutoFit/>
          </a:bodyPr>
          <a:lstStyle/>
          <a:p>
            <a:pPr algn="ctr"/>
            <a:r>
              <a:rPr lang="en-US" altLang="ja-JP" sz="3200" b="0" cap="none" spc="0" dirty="0">
                <a:ln w="0"/>
                <a:solidFill>
                  <a:schemeClr val="tx1"/>
                </a:solidFill>
                <a:effectLst>
                  <a:outerShdw blurRad="38100" dist="19050" dir="2700000" algn="tl" rotWithShape="0">
                    <a:schemeClr val="dk1">
                      <a:alpha val="40000"/>
                    </a:schemeClr>
                  </a:outerShdw>
                </a:effectLst>
              </a:rPr>
              <a:t>SDK</a:t>
            </a:r>
          </a:p>
          <a:p>
            <a:pPr algn="ctr"/>
            <a:endParaRPr lang="en-US" altLang="ja-JP" sz="3200" dirty="0">
              <a:ln w="0"/>
              <a:effectLst>
                <a:outerShdw blurRad="38100" dist="19050" dir="2700000" algn="tl" rotWithShape="0">
                  <a:schemeClr val="dk1">
                    <a:alpha val="40000"/>
                  </a:schemeClr>
                </a:outerShdw>
              </a:effectLst>
            </a:endParaRPr>
          </a:p>
          <a:p>
            <a:pPr algn="ctr"/>
            <a:r>
              <a:rPr lang="ja-JP" altLang="en-US" sz="2400" b="0" cap="none" spc="0">
                <a:ln w="0"/>
                <a:solidFill>
                  <a:schemeClr val="tx1"/>
                </a:solidFill>
                <a:effectLst>
                  <a:outerShdw blurRad="38100" dist="19050" dir="2700000" algn="tl" rotWithShape="0">
                    <a:schemeClr val="dk1">
                      <a:alpha val="40000"/>
                    </a:schemeClr>
                  </a:outerShdw>
                </a:effectLst>
              </a:rPr>
              <a:t>アプリ開発に必要な</a:t>
            </a:r>
            <a:endParaRPr lang="en-US" altLang="ja-JP" sz="2400" b="0" cap="none" spc="0" dirty="0">
              <a:ln w="0"/>
              <a:solidFill>
                <a:schemeClr val="tx1"/>
              </a:solidFill>
              <a:effectLst>
                <a:outerShdw blurRad="38100" dist="19050" dir="2700000" algn="tl" rotWithShape="0">
                  <a:schemeClr val="dk1">
                    <a:alpha val="40000"/>
                  </a:schemeClr>
                </a:outerShdw>
              </a:effectLst>
            </a:endParaRPr>
          </a:p>
          <a:p>
            <a:pPr algn="ctr"/>
            <a:r>
              <a:rPr lang="ja-JP" altLang="en-US" sz="2400" b="0" cap="none" spc="0">
                <a:ln w="0"/>
                <a:solidFill>
                  <a:schemeClr val="tx1"/>
                </a:solidFill>
                <a:effectLst>
                  <a:outerShdw blurRad="38100" dist="19050" dir="2700000" algn="tl" rotWithShape="0">
                    <a:schemeClr val="dk1">
                      <a:alpha val="40000"/>
                    </a:schemeClr>
                  </a:outerShdw>
                </a:effectLst>
              </a:rPr>
              <a:t>プログラムなどを</a:t>
            </a:r>
            <a:endParaRPr lang="en-US" altLang="ja-JP" sz="2400" b="0" cap="none" spc="0" dirty="0">
              <a:ln w="0"/>
              <a:solidFill>
                <a:schemeClr val="tx1"/>
              </a:solidFill>
              <a:effectLst>
                <a:outerShdw blurRad="38100" dist="19050" dir="2700000" algn="tl" rotWithShape="0">
                  <a:schemeClr val="dk1">
                    <a:alpha val="40000"/>
                  </a:schemeClr>
                </a:outerShdw>
              </a:effectLst>
            </a:endParaRPr>
          </a:p>
          <a:p>
            <a:pPr algn="ctr"/>
            <a:r>
              <a:rPr lang="ja-JP" altLang="en-US" sz="2400" b="0" cap="none" spc="0">
                <a:ln w="0"/>
                <a:solidFill>
                  <a:schemeClr val="tx1"/>
                </a:solidFill>
                <a:effectLst>
                  <a:outerShdw blurRad="38100" dist="19050" dir="2700000" algn="tl" rotWithShape="0">
                    <a:schemeClr val="dk1">
                      <a:alpha val="40000"/>
                    </a:schemeClr>
                  </a:outerShdw>
                </a:effectLst>
              </a:rPr>
              <a:t>パッケージ</a:t>
            </a:r>
            <a:r>
              <a:rPr lang="ja-JP" altLang="en-US" sz="2400">
                <a:ln w="0"/>
                <a:effectLst>
                  <a:outerShdw blurRad="38100" dist="19050" dir="2700000" algn="tl" rotWithShape="0">
                    <a:schemeClr val="dk1">
                      <a:alpha val="40000"/>
                    </a:schemeClr>
                  </a:outerShdw>
                </a:effectLst>
              </a:rPr>
              <a:t>化したもの</a:t>
            </a:r>
            <a:endParaRPr lang="ja-JP" altLang="en-US" sz="2400" b="0" cap="none" spc="0">
              <a:ln w="0"/>
              <a:solidFill>
                <a:schemeClr val="tx1"/>
              </a:solidFill>
              <a:effectLst>
                <a:outerShdw blurRad="38100" dist="19050" dir="2700000" algn="tl" rotWithShape="0">
                  <a:schemeClr val="dk1">
                    <a:alpha val="40000"/>
                  </a:schemeClr>
                </a:outerShdw>
              </a:effectLst>
            </a:endParaRPr>
          </a:p>
        </p:txBody>
      </p:sp>
      <p:sp>
        <p:nvSpPr>
          <p:cNvPr id="8" name="正方形/長方形 7">
            <a:extLst>
              <a:ext uri="{FF2B5EF4-FFF2-40B4-BE49-F238E27FC236}">
                <a16:creationId xmlns:a16="http://schemas.microsoft.com/office/drawing/2014/main" id="{787494C8-83AA-B244-A94C-E726FCFAAB17}"/>
              </a:ext>
            </a:extLst>
          </p:cNvPr>
          <p:cNvSpPr/>
          <p:nvPr/>
        </p:nvSpPr>
        <p:spPr>
          <a:xfrm>
            <a:off x="7105205" y="3429000"/>
            <a:ext cx="3262432" cy="2185214"/>
          </a:xfrm>
          <a:prstGeom prst="rect">
            <a:avLst/>
          </a:prstGeom>
          <a:noFill/>
        </p:spPr>
        <p:txBody>
          <a:bodyPr wrap="none" lIns="91440" tIns="45720" rIns="91440" bIns="45720">
            <a:spAutoFit/>
          </a:bodyPr>
          <a:lstStyle/>
          <a:p>
            <a:pPr algn="ctr"/>
            <a:r>
              <a:rPr lang="en-US" altLang="ja-JP" sz="3200" dirty="0">
                <a:ln w="0"/>
                <a:effectLst>
                  <a:outerShdw blurRad="38100" dist="19050" dir="2700000" algn="tl" rotWithShape="0">
                    <a:schemeClr val="dk1">
                      <a:alpha val="40000"/>
                    </a:schemeClr>
                  </a:outerShdw>
                </a:effectLst>
              </a:rPr>
              <a:t>API</a:t>
            </a:r>
            <a:endParaRPr lang="en-US" altLang="ja-JP" sz="3200" b="0" cap="none" spc="0" dirty="0">
              <a:ln w="0"/>
              <a:solidFill>
                <a:schemeClr val="tx1"/>
              </a:solidFill>
              <a:effectLst>
                <a:outerShdw blurRad="38100" dist="19050" dir="2700000" algn="tl" rotWithShape="0">
                  <a:schemeClr val="dk1">
                    <a:alpha val="40000"/>
                  </a:schemeClr>
                </a:outerShdw>
              </a:effectLst>
            </a:endParaRPr>
          </a:p>
          <a:p>
            <a:pPr algn="ctr"/>
            <a:endParaRPr lang="en-US" altLang="ja-JP" sz="3200" dirty="0">
              <a:ln w="0"/>
              <a:effectLst>
                <a:outerShdw blurRad="38100" dist="19050" dir="2700000" algn="tl" rotWithShape="0">
                  <a:schemeClr val="dk1">
                    <a:alpha val="40000"/>
                  </a:schemeClr>
                </a:outerShdw>
              </a:effectLst>
            </a:endParaRPr>
          </a:p>
          <a:p>
            <a:pPr algn="ctr"/>
            <a:r>
              <a:rPr lang="ja-JP" altLang="en-US" sz="2400">
                <a:ln w="0"/>
                <a:effectLst>
                  <a:outerShdw blurRad="38100" dist="19050" dir="2700000" algn="tl" rotWithShape="0">
                    <a:schemeClr val="dk1">
                      <a:alpha val="40000"/>
                    </a:schemeClr>
                  </a:outerShdw>
                </a:effectLst>
              </a:rPr>
              <a:t>他の</a:t>
            </a:r>
            <a:r>
              <a:rPr lang="en-US" altLang="ja-JP" sz="2400" dirty="0">
                <a:ln w="0"/>
                <a:effectLst>
                  <a:outerShdw blurRad="38100" dist="19050" dir="2700000" algn="tl" rotWithShape="0">
                    <a:schemeClr val="dk1">
                      <a:alpha val="40000"/>
                    </a:schemeClr>
                  </a:outerShdw>
                </a:effectLst>
              </a:rPr>
              <a:t>Web</a:t>
            </a:r>
            <a:r>
              <a:rPr lang="ja-JP" altLang="en-US" sz="2400">
                <a:ln w="0"/>
                <a:effectLst>
                  <a:outerShdw blurRad="38100" dist="19050" dir="2700000" algn="tl" rotWithShape="0">
                    <a:schemeClr val="dk1">
                      <a:alpha val="40000"/>
                    </a:schemeClr>
                  </a:outerShdw>
                </a:effectLst>
              </a:rPr>
              <a:t>サービス間</a:t>
            </a:r>
            <a:endParaRPr lang="en-US" altLang="ja-JP" sz="2400" dirty="0">
              <a:ln w="0"/>
              <a:effectLst>
                <a:outerShdw blurRad="38100" dist="19050" dir="2700000" algn="tl" rotWithShape="0">
                  <a:schemeClr val="dk1">
                    <a:alpha val="40000"/>
                  </a:schemeClr>
                </a:outerShdw>
              </a:effectLst>
            </a:endParaRPr>
          </a:p>
          <a:p>
            <a:pPr algn="ctr"/>
            <a:r>
              <a:rPr lang="ja-JP" altLang="en-US" sz="2400">
                <a:ln w="0"/>
                <a:effectLst>
                  <a:outerShdw blurRad="38100" dist="19050" dir="2700000" algn="tl" rotWithShape="0">
                    <a:schemeClr val="dk1">
                      <a:alpha val="40000"/>
                    </a:schemeClr>
                  </a:outerShdw>
                </a:effectLst>
              </a:rPr>
              <a:t>との連携を可能にする</a:t>
            </a:r>
            <a:endParaRPr lang="en-US" altLang="ja-JP" sz="2400" dirty="0">
              <a:ln w="0"/>
              <a:effectLst>
                <a:outerShdw blurRad="38100" dist="19050" dir="2700000" algn="tl" rotWithShape="0">
                  <a:schemeClr val="dk1">
                    <a:alpha val="40000"/>
                  </a:schemeClr>
                </a:outerShdw>
              </a:effectLst>
            </a:endParaRPr>
          </a:p>
          <a:p>
            <a:pPr algn="ctr"/>
            <a:r>
              <a:rPr lang="ja-JP" altLang="en-US" sz="2400">
                <a:ln w="0"/>
                <a:effectLst>
                  <a:outerShdw blurRad="38100" dist="19050" dir="2700000" algn="tl" rotWithShape="0">
                    <a:schemeClr val="dk1">
                      <a:alpha val="40000"/>
                    </a:schemeClr>
                  </a:outerShdw>
                </a:effectLst>
              </a:rPr>
              <a:t>システム</a:t>
            </a:r>
            <a:endParaRPr lang="en-US" altLang="ja-JP"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901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B6FBE-DB82-144F-A6C3-0FBB04D843A9}"/>
              </a:ext>
            </a:extLst>
          </p:cNvPr>
          <p:cNvSpPr>
            <a:spLocks noGrp="1"/>
          </p:cNvSpPr>
          <p:nvPr>
            <p:ph type="title"/>
          </p:nvPr>
        </p:nvSpPr>
        <p:spPr/>
        <p:txBody>
          <a:bodyPr/>
          <a:lstStyle/>
          <a:p>
            <a:r>
              <a:rPr kumimoji="1" lang="ja-JP" altLang="en-US"/>
              <a:t>モバイルデバイスの普及</a:t>
            </a:r>
          </a:p>
        </p:txBody>
      </p:sp>
      <p:graphicFrame>
        <p:nvGraphicFramePr>
          <p:cNvPr id="4" name="グラフ 3">
            <a:extLst>
              <a:ext uri="{FF2B5EF4-FFF2-40B4-BE49-F238E27FC236}">
                <a16:creationId xmlns:a16="http://schemas.microsoft.com/office/drawing/2014/main" id="{7A1E34A8-0FD1-AE4E-A428-16DD13E249A1}"/>
              </a:ext>
            </a:extLst>
          </p:cNvPr>
          <p:cNvGraphicFramePr/>
          <p:nvPr/>
        </p:nvGraphicFramePr>
        <p:xfrm>
          <a:off x="393030" y="1690687"/>
          <a:ext cx="7463591" cy="480218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a:extLst>
              <a:ext uri="{FF2B5EF4-FFF2-40B4-BE49-F238E27FC236}">
                <a16:creationId xmlns:a16="http://schemas.microsoft.com/office/drawing/2014/main" id="{53E4DAF8-20DD-ED46-8061-E1133AAD78F9}"/>
              </a:ext>
            </a:extLst>
          </p:cNvPr>
          <p:cNvSpPr/>
          <p:nvPr/>
        </p:nvSpPr>
        <p:spPr>
          <a:xfrm>
            <a:off x="8699870" y="1552406"/>
            <a:ext cx="2339102" cy="892552"/>
          </a:xfrm>
          <a:prstGeom prst="rect">
            <a:avLst/>
          </a:prstGeom>
          <a:noFill/>
        </p:spPr>
        <p:txBody>
          <a:bodyPr wrap="none" lIns="91440" tIns="45720" rIns="91440" bIns="45720">
            <a:spAutoFit/>
          </a:bodyPr>
          <a:lstStyle/>
          <a:p>
            <a:pPr algn="ctr"/>
            <a:r>
              <a:rPr lang="ja-JP" altLang="en-US" sz="2400">
                <a:ln w="0"/>
                <a:effectLst>
                  <a:outerShdw blurRad="38100" dist="19050" dir="2700000" algn="tl" rotWithShape="0">
                    <a:schemeClr val="dk1">
                      <a:alpha val="40000"/>
                    </a:schemeClr>
                  </a:outerShdw>
                </a:effectLst>
              </a:rPr>
              <a:t>スマートフォン</a:t>
            </a:r>
            <a:endParaRPr lang="en-US" altLang="ja-JP" sz="2400" dirty="0">
              <a:ln w="0"/>
              <a:effectLst>
                <a:outerShdw blurRad="38100" dist="19050" dir="2700000" algn="tl" rotWithShape="0">
                  <a:schemeClr val="dk1">
                    <a:alpha val="40000"/>
                  </a:schemeClr>
                </a:outerShdw>
              </a:effectLst>
            </a:endParaRPr>
          </a:p>
          <a:p>
            <a:pPr algn="ctr"/>
            <a:r>
              <a:rPr lang="en-US" altLang="ja-JP" sz="2400" b="0" cap="none" spc="0" dirty="0">
                <a:ln w="0"/>
                <a:solidFill>
                  <a:schemeClr val="tx1"/>
                </a:solidFill>
                <a:effectLst>
                  <a:outerShdw blurRad="38100" dist="19050" dir="2700000" algn="tl" rotWithShape="0">
                    <a:schemeClr val="dk1">
                      <a:alpha val="40000"/>
                    </a:schemeClr>
                  </a:outerShdw>
                </a:effectLst>
              </a:rPr>
              <a:t>2</a:t>
            </a:r>
            <a:r>
              <a:rPr lang="en-US" altLang="ja-JP" sz="2400" dirty="0">
                <a:ln w="0"/>
                <a:effectLst>
                  <a:outerShdw blurRad="38100" dist="19050" dir="2700000" algn="tl" rotWithShape="0">
                    <a:schemeClr val="dk1">
                      <a:alpha val="40000"/>
                    </a:schemeClr>
                  </a:outerShdw>
                </a:effectLst>
              </a:rPr>
              <a:t>010</a:t>
            </a:r>
            <a:r>
              <a:rPr lang="ja-JP" altLang="en-US" sz="2400">
                <a:ln w="0"/>
                <a:effectLst>
                  <a:outerShdw blurRad="38100" dist="19050" dir="2700000" algn="tl" rotWithShape="0">
                    <a:schemeClr val="dk1">
                      <a:alpha val="40000"/>
                    </a:schemeClr>
                  </a:outerShdw>
                </a:effectLst>
              </a:rPr>
              <a:t>年　</a:t>
            </a:r>
            <a:r>
              <a:rPr lang="en-US" altLang="ja-JP" sz="2800" dirty="0">
                <a:ln w="0"/>
                <a:solidFill>
                  <a:srgbClr val="0070C0"/>
                </a:solidFill>
                <a:effectLst>
                  <a:outerShdw blurRad="38100" dist="19050" dir="2700000" algn="tl" rotWithShape="0">
                    <a:schemeClr val="dk1">
                      <a:alpha val="40000"/>
                    </a:schemeClr>
                  </a:outerShdw>
                </a:effectLst>
              </a:rPr>
              <a:t>9.7</a:t>
            </a:r>
            <a:r>
              <a:rPr lang="en-US" altLang="ja-JP" sz="2400" dirty="0">
                <a:ln w="0"/>
                <a:effectLst>
                  <a:outerShdw blurRad="38100" dist="19050" dir="2700000" algn="tl" rotWithShape="0">
                    <a:schemeClr val="dk1">
                      <a:alpha val="40000"/>
                    </a:schemeClr>
                  </a:outerShdw>
                </a:effectLst>
              </a:rPr>
              <a:t>%</a:t>
            </a:r>
            <a:endParaRPr lang="ja-JP" altLang="en-US" sz="2400" b="0" cap="none" spc="0">
              <a:ln w="0"/>
              <a:solidFill>
                <a:schemeClr val="tx1"/>
              </a:solidFill>
              <a:effectLst>
                <a:outerShdw blurRad="38100" dist="19050" dir="2700000" algn="tl" rotWithShape="0">
                  <a:schemeClr val="dk1">
                    <a:alpha val="40000"/>
                  </a:schemeClr>
                </a:outerShdw>
              </a:effectLst>
            </a:endParaRPr>
          </a:p>
        </p:txBody>
      </p:sp>
      <p:sp>
        <p:nvSpPr>
          <p:cNvPr id="7" name="テキスト ボックス 6">
            <a:extLst>
              <a:ext uri="{FF2B5EF4-FFF2-40B4-BE49-F238E27FC236}">
                <a16:creationId xmlns:a16="http://schemas.microsoft.com/office/drawing/2014/main" id="{A12D5E27-4636-2145-8683-97C339413B1A}"/>
              </a:ext>
            </a:extLst>
          </p:cNvPr>
          <p:cNvSpPr txBox="1"/>
          <p:nvPr/>
        </p:nvSpPr>
        <p:spPr>
          <a:xfrm>
            <a:off x="8699869" y="4091780"/>
            <a:ext cx="2339103" cy="892552"/>
          </a:xfrm>
          <a:prstGeom prst="rect">
            <a:avLst/>
          </a:prstGeom>
          <a:noFill/>
        </p:spPr>
        <p:txBody>
          <a:bodyPr wrap="square">
            <a:spAutoFit/>
          </a:bodyPr>
          <a:lstStyle/>
          <a:p>
            <a:pPr algn="ctr"/>
            <a:r>
              <a:rPr lang="ja-JP" altLang="en-US" sz="2400">
                <a:ln w="0"/>
                <a:effectLst>
                  <a:outerShdw blurRad="38100" dist="19050" dir="2700000" algn="tl" rotWithShape="0">
                    <a:schemeClr val="dk1">
                      <a:alpha val="40000"/>
                    </a:schemeClr>
                  </a:outerShdw>
                </a:effectLst>
              </a:rPr>
              <a:t>タブレット</a:t>
            </a:r>
            <a:endParaRPr lang="en-US" altLang="ja-JP" sz="2400" dirty="0">
              <a:ln w="0"/>
              <a:effectLst>
                <a:outerShdw blurRad="38100" dist="19050" dir="2700000" algn="tl" rotWithShape="0">
                  <a:schemeClr val="dk1">
                    <a:alpha val="40000"/>
                  </a:schemeClr>
                </a:outerShdw>
              </a:effectLst>
            </a:endParaRPr>
          </a:p>
          <a:p>
            <a:pPr algn="ctr"/>
            <a:r>
              <a:rPr lang="en-US" altLang="ja-JP" sz="2400" b="0" cap="none" spc="0" dirty="0">
                <a:ln w="0"/>
                <a:solidFill>
                  <a:schemeClr val="tx1"/>
                </a:solidFill>
                <a:effectLst>
                  <a:outerShdw blurRad="38100" dist="19050" dir="2700000" algn="tl" rotWithShape="0">
                    <a:schemeClr val="dk1">
                      <a:alpha val="40000"/>
                    </a:schemeClr>
                  </a:outerShdw>
                </a:effectLst>
              </a:rPr>
              <a:t>2</a:t>
            </a:r>
            <a:r>
              <a:rPr lang="en-US" altLang="ja-JP" sz="2400" dirty="0">
                <a:ln w="0"/>
                <a:effectLst>
                  <a:outerShdw blurRad="38100" dist="19050" dir="2700000" algn="tl" rotWithShape="0">
                    <a:schemeClr val="dk1">
                      <a:alpha val="40000"/>
                    </a:schemeClr>
                  </a:outerShdw>
                </a:effectLst>
              </a:rPr>
              <a:t>010</a:t>
            </a:r>
            <a:r>
              <a:rPr lang="ja-JP" altLang="en-US" sz="2400">
                <a:ln w="0"/>
                <a:effectLst>
                  <a:outerShdw blurRad="38100" dist="19050" dir="2700000" algn="tl" rotWithShape="0">
                    <a:schemeClr val="dk1">
                      <a:alpha val="40000"/>
                    </a:schemeClr>
                  </a:outerShdw>
                </a:effectLst>
              </a:rPr>
              <a:t>年　</a:t>
            </a:r>
            <a:r>
              <a:rPr lang="en-US" altLang="ja-JP" sz="2800" dirty="0">
                <a:ln w="0"/>
                <a:solidFill>
                  <a:srgbClr val="0070C0"/>
                </a:solidFill>
                <a:effectLst>
                  <a:outerShdw blurRad="38100" dist="19050" dir="2700000" algn="tl" rotWithShape="0">
                    <a:schemeClr val="dk1">
                      <a:alpha val="40000"/>
                    </a:schemeClr>
                  </a:outerShdw>
                </a:effectLst>
              </a:rPr>
              <a:t>7.2</a:t>
            </a:r>
            <a:r>
              <a:rPr lang="en-US" altLang="ja-JP" sz="2400" dirty="0">
                <a:ln w="0"/>
                <a:effectLst>
                  <a:outerShdw blurRad="38100" dist="19050" dir="2700000" algn="tl" rotWithShape="0">
                    <a:schemeClr val="dk1">
                      <a:alpha val="40000"/>
                    </a:schemeClr>
                  </a:outerShdw>
                </a:effectLst>
              </a:rPr>
              <a:t>%</a:t>
            </a:r>
            <a:endParaRPr lang="ja-JP" altLang="en-US" sz="2400" b="0" cap="none" spc="0">
              <a:ln w="0"/>
              <a:solidFill>
                <a:schemeClr val="tx1"/>
              </a:solidFill>
              <a:effectLst>
                <a:outerShdw blurRad="38100" dist="19050" dir="2700000" algn="tl" rotWithShape="0">
                  <a:schemeClr val="dk1">
                    <a:alpha val="40000"/>
                  </a:schemeClr>
                </a:outerShdw>
              </a:effectLst>
            </a:endParaRPr>
          </a:p>
        </p:txBody>
      </p:sp>
      <p:sp>
        <p:nvSpPr>
          <p:cNvPr id="8" name="正方形/長方形 7">
            <a:extLst>
              <a:ext uri="{FF2B5EF4-FFF2-40B4-BE49-F238E27FC236}">
                <a16:creationId xmlns:a16="http://schemas.microsoft.com/office/drawing/2014/main" id="{A21827FD-59D4-FC40-9B6D-35618B9FF305}"/>
              </a:ext>
            </a:extLst>
          </p:cNvPr>
          <p:cNvSpPr/>
          <p:nvPr/>
        </p:nvSpPr>
        <p:spPr>
          <a:xfrm>
            <a:off x="8655784" y="2880391"/>
            <a:ext cx="2427267" cy="954107"/>
          </a:xfrm>
          <a:prstGeom prst="rect">
            <a:avLst/>
          </a:prstGeom>
          <a:noFill/>
        </p:spPr>
        <p:txBody>
          <a:bodyPr wrap="non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rPr>
              <a:t>2019</a:t>
            </a:r>
            <a:r>
              <a:rPr lang="ja-JP" altLang="en-US" sz="2400" b="0" cap="none" spc="0">
                <a:ln w="0"/>
                <a:solidFill>
                  <a:schemeClr val="tx1"/>
                </a:solidFill>
                <a:effectLst>
                  <a:outerShdw blurRad="38100" dist="19050" dir="2700000" algn="tl" rotWithShape="0">
                    <a:schemeClr val="dk1">
                      <a:alpha val="40000"/>
                    </a:schemeClr>
                  </a:outerShdw>
                </a:effectLst>
              </a:rPr>
              <a:t>年　</a:t>
            </a:r>
            <a:r>
              <a:rPr lang="en-US" altLang="ja-JP" sz="2800" b="0" cap="none" spc="0" dirty="0">
                <a:ln w="0"/>
                <a:solidFill>
                  <a:srgbClr val="FF0000"/>
                </a:solidFill>
                <a:effectLst>
                  <a:outerShdw blurRad="38100" dist="19050" dir="2700000" algn="tl" rotWithShape="0">
                    <a:schemeClr val="dk1">
                      <a:alpha val="40000"/>
                    </a:schemeClr>
                  </a:outerShdw>
                </a:effectLst>
              </a:rPr>
              <a:t>83.4</a:t>
            </a:r>
            <a:r>
              <a:rPr lang="en-US" altLang="ja-JP" sz="2400" b="0" cap="none" spc="0" dirty="0">
                <a:ln w="0"/>
                <a:solidFill>
                  <a:schemeClr val="tx1"/>
                </a:solidFill>
                <a:effectLst>
                  <a:outerShdw blurRad="38100" dist="19050" dir="2700000" algn="tl" rotWithShape="0">
                    <a:schemeClr val="dk1">
                      <a:alpha val="40000"/>
                    </a:schemeClr>
                  </a:outerShdw>
                </a:effectLst>
              </a:rPr>
              <a:t>%</a:t>
            </a:r>
          </a:p>
          <a:p>
            <a:pPr algn="ctr"/>
            <a:r>
              <a:rPr lang="en-US" altLang="ja-JP" sz="2800" dirty="0">
                <a:ln w="0"/>
                <a:solidFill>
                  <a:srgbClr val="FF0000"/>
                </a:solidFill>
                <a:effectLst>
                  <a:outerShdw blurRad="38100" dist="19050" dir="2700000" algn="tl" rotWithShape="0">
                    <a:schemeClr val="dk1">
                      <a:alpha val="40000"/>
                    </a:schemeClr>
                  </a:outerShdw>
                </a:effectLst>
              </a:rPr>
              <a:t>73.7</a:t>
            </a:r>
            <a:r>
              <a:rPr lang="en-US" altLang="ja-JP" sz="2400" dirty="0">
                <a:ln w="0"/>
                <a:solidFill>
                  <a:srgbClr val="FF0000"/>
                </a:solidFill>
                <a:effectLst>
                  <a:outerShdw blurRad="38100" dist="19050" dir="2700000" algn="tl" rotWithShape="0">
                    <a:schemeClr val="dk1">
                      <a:alpha val="40000"/>
                    </a:schemeClr>
                  </a:outerShdw>
                </a:effectLst>
              </a:rPr>
              <a:t>%</a:t>
            </a:r>
            <a:r>
              <a:rPr lang="ja-JP" altLang="en-US" sz="2400">
                <a:ln w="0"/>
                <a:effectLst>
                  <a:outerShdw blurRad="38100" dist="19050" dir="2700000" algn="tl" rotWithShape="0">
                    <a:schemeClr val="dk1">
                      <a:alpha val="40000"/>
                    </a:schemeClr>
                  </a:outerShdw>
                </a:effectLst>
              </a:rPr>
              <a:t>の</a:t>
            </a:r>
            <a:r>
              <a:rPr lang="ja-JP" altLang="en-US" sz="2800">
                <a:ln w="0"/>
                <a:solidFill>
                  <a:srgbClr val="FF0000"/>
                </a:solidFill>
                <a:effectLst>
                  <a:outerShdw blurRad="38100" dist="19050" dir="2700000" algn="tl" rotWithShape="0">
                    <a:schemeClr val="dk1">
                      <a:alpha val="40000"/>
                    </a:schemeClr>
                  </a:outerShdw>
                </a:effectLst>
              </a:rPr>
              <a:t>増加</a:t>
            </a:r>
            <a:endParaRPr lang="ja-JP" altLang="en-US" sz="2800" b="0" cap="none" spc="0">
              <a:ln w="0"/>
              <a:solidFill>
                <a:srgbClr val="FF0000"/>
              </a:solidFill>
              <a:effectLst>
                <a:outerShdw blurRad="38100" dist="19050" dir="2700000" algn="tl" rotWithShape="0">
                  <a:schemeClr val="dk1">
                    <a:alpha val="40000"/>
                  </a:schemeClr>
                </a:outerShdw>
              </a:effectLst>
            </a:endParaRPr>
          </a:p>
        </p:txBody>
      </p:sp>
      <p:sp>
        <p:nvSpPr>
          <p:cNvPr id="10" name="テキスト ボックス 9">
            <a:extLst>
              <a:ext uri="{FF2B5EF4-FFF2-40B4-BE49-F238E27FC236}">
                <a16:creationId xmlns:a16="http://schemas.microsoft.com/office/drawing/2014/main" id="{AAB33606-FC14-E243-A6BB-DF055A5EFE0E}"/>
              </a:ext>
            </a:extLst>
          </p:cNvPr>
          <p:cNvSpPr txBox="1"/>
          <p:nvPr/>
        </p:nvSpPr>
        <p:spPr>
          <a:xfrm>
            <a:off x="8482778" y="5538767"/>
            <a:ext cx="2773278" cy="954107"/>
          </a:xfrm>
          <a:prstGeom prst="rect">
            <a:avLst/>
          </a:prstGeom>
          <a:noFill/>
        </p:spPr>
        <p:txBody>
          <a:bodyPr wrap="square">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rPr>
              <a:t>2019</a:t>
            </a:r>
            <a:r>
              <a:rPr lang="ja-JP" altLang="en-US" sz="2400" b="0" cap="none" spc="0">
                <a:ln w="0"/>
                <a:solidFill>
                  <a:schemeClr val="tx1"/>
                </a:solidFill>
                <a:effectLst>
                  <a:outerShdw blurRad="38100" dist="19050" dir="2700000" algn="tl" rotWithShape="0">
                    <a:schemeClr val="dk1">
                      <a:alpha val="40000"/>
                    </a:schemeClr>
                  </a:outerShdw>
                </a:effectLst>
              </a:rPr>
              <a:t>年　</a:t>
            </a:r>
            <a:r>
              <a:rPr lang="en-US" altLang="ja-JP" sz="2800" dirty="0">
                <a:ln w="0"/>
                <a:solidFill>
                  <a:srgbClr val="FF0000"/>
                </a:solidFill>
                <a:effectLst>
                  <a:outerShdw blurRad="38100" dist="19050" dir="2700000" algn="tl" rotWithShape="0">
                    <a:schemeClr val="dk1">
                      <a:alpha val="40000"/>
                    </a:schemeClr>
                  </a:outerShdw>
                </a:effectLst>
              </a:rPr>
              <a:t>37</a:t>
            </a:r>
            <a:r>
              <a:rPr lang="en-US" altLang="ja-JP" sz="2800" b="0" cap="none" spc="0" dirty="0">
                <a:ln w="0"/>
                <a:solidFill>
                  <a:srgbClr val="FF0000"/>
                </a:solidFill>
                <a:effectLst>
                  <a:outerShdw blurRad="38100" dist="19050" dir="2700000" algn="tl" rotWithShape="0">
                    <a:schemeClr val="dk1">
                      <a:alpha val="40000"/>
                    </a:schemeClr>
                  </a:outerShdw>
                </a:effectLst>
              </a:rPr>
              <a:t>.4</a:t>
            </a:r>
            <a:r>
              <a:rPr lang="en-US" altLang="ja-JP" sz="2400" b="0" cap="none" spc="0" dirty="0">
                <a:ln w="0"/>
                <a:solidFill>
                  <a:schemeClr val="tx1"/>
                </a:solidFill>
                <a:effectLst>
                  <a:outerShdw blurRad="38100" dist="19050" dir="2700000" algn="tl" rotWithShape="0">
                    <a:schemeClr val="dk1">
                      <a:alpha val="40000"/>
                    </a:schemeClr>
                  </a:outerShdw>
                </a:effectLst>
              </a:rPr>
              <a:t>%</a:t>
            </a:r>
          </a:p>
          <a:p>
            <a:pPr algn="ctr"/>
            <a:r>
              <a:rPr lang="en-US" altLang="ja-JP" sz="2800" dirty="0">
                <a:ln w="0"/>
                <a:solidFill>
                  <a:srgbClr val="FF0000"/>
                </a:solidFill>
                <a:effectLst>
                  <a:outerShdw blurRad="38100" dist="19050" dir="2700000" algn="tl" rotWithShape="0">
                    <a:schemeClr val="dk1">
                      <a:alpha val="40000"/>
                    </a:schemeClr>
                  </a:outerShdw>
                </a:effectLst>
              </a:rPr>
              <a:t>30.2</a:t>
            </a:r>
            <a:r>
              <a:rPr lang="en-US" altLang="ja-JP" sz="2400" dirty="0">
                <a:ln w="0"/>
                <a:effectLst>
                  <a:outerShdw blurRad="38100" dist="19050" dir="2700000" algn="tl" rotWithShape="0">
                    <a:schemeClr val="dk1">
                      <a:alpha val="40000"/>
                    </a:schemeClr>
                  </a:outerShdw>
                </a:effectLst>
              </a:rPr>
              <a:t>%</a:t>
            </a:r>
            <a:r>
              <a:rPr lang="ja-JP" altLang="en-US" sz="2400">
                <a:ln w="0"/>
                <a:effectLst>
                  <a:outerShdw blurRad="38100" dist="19050" dir="2700000" algn="tl" rotWithShape="0">
                    <a:schemeClr val="dk1">
                      <a:alpha val="40000"/>
                    </a:schemeClr>
                  </a:outerShdw>
                </a:effectLst>
              </a:rPr>
              <a:t>の</a:t>
            </a:r>
            <a:r>
              <a:rPr lang="ja-JP" altLang="en-US" sz="2400">
                <a:ln w="0"/>
                <a:solidFill>
                  <a:srgbClr val="FF0000"/>
                </a:solidFill>
                <a:effectLst>
                  <a:outerShdw blurRad="38100" dist="19050" dir="2700000" algn="tl" rotWithShape="0">
                    <a:schemeClr val="dk1">
                      <a:alpha val="40000"/>
                    </a:schemeClr>
                  </a:outerShdw>
                </a:effectLst>
              </a:rPr>
              <a:t>増加</a:t>
            </a:r>
            <a:endParaRPr lang="ja-JP" altLang="en-US" sz="2400" b="0" cap="none" spc="0">
              <a:ln w="0"/>
              <a:solidFill>
                <a:srgbClr val="FF0000"/>
              </a:solidFill>
              <a:effectLst>
                <a:outerShdw blurRad="38100" dist="19050" dir="2700000" algn="tl" rotWithShape="0">
                  <a:schemeClr val="dk1">
                    <a:alpha val="40000"/>
                  </a:schemeClr>
                </a:outerShdw>
              </a:effectLst>
            </a:endParaRPr>
          </a:p>
        </p:txBody>
      </p:sp>
      <p:sp>
        <p:nvSpPr>
          <p:cNvPr id="11" name="下矢印 10">
            <a:extLst>
              <a:ext uri="{FF2B5EF4-FFF2-40B4-BE49-F238E27FC236}">
                <a16:creationId xmlns:a16="http://schemas.microsoft.com/office/drawing/2014/main" id="{CF88FCD9-A535-664F-9E44-5ED7C11308DC}"/>
              </a:ext>
            </a:extLst>
          </p:cNvPr>
          <p:cNvSpPr/>
          <p:nvPr/>
        </p:nvSpPr>
        <p:spPr>
          <a:xfrm>
            <a:off x="9685421" y="2333140"/>
            <a:ext cx="372979" cy="5799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a:extLst>
              <a:ext uri="{FF2B5EF4-FFF2-40B4-BE49-F238E27FC236}">
                <a16:creationId xmlns:a16="http://schemas.microsoft.com/office/drawing/2014/main" id="{1C799E61-1D98-C24D-AB44-F116BA4F11E8}"/>
              </a:ext>
            </a:extLst>
          </p:cNvPr>
          <p:cNvSpPr/>
          <p:nvPr/>
        </p:nvSpPr>
        <p:spPr>
          <a:xfrm>
            <a:off x="9661358" y="4980131"/>
            <a:ext cx="372979" cy="5799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173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1B5B8-D596-4442-B78A-F85CFB67332B}"/>
              </a:ext>
            </a:extLst>
          </p:cNvPr>
          <p:cNvSpPr>
            <a:spLocks noGrp="1"/>
          </p:cNvSpPr>
          <p:nvPr>
            <p:ph type="title"/>
          </p:nvPr>
        </p:nvSpPr>
        <p:spPr/>
        <p:txBody>
          <a:bodyPr/>
          <a:lstStyle/>
          <a:p>
            <a:r>
              <a:rPr kumimoji="1" lang="ja-JP" altLang="en-US"/>
              <a:t>バックエンドとは</a:t>
            </a:r>
          </a:p>
        </p:txBody>
      </p:sp>
      <p:sp>
        <p:nvSpPr>
          <p:cNvPr id="6" name="正方形/長方形 5">
            <a:extLst>
              <a:ext uri="{FF2B5EF4-FFF2-40B4-BE49-F238E27FC236}">
                <a16:creationId xmlns:a16="http://schemas.microsoft.com/office/drawing/2014/main" id="{8EF6748F-F3C2-D046-A697-127986CEFB75}"/>
              </a:ext>
            </a:extLst>
          </p:cNvPr>
          <p:cNvSpPr/>
          <p:nvPr/>
        </p:nvSpPr>
        <p:spPr>
          <a:xfrm>
            <a:off x="1239795" y="2272006"/>
            <a:ext cx="3416320" cy="646331"/>
          </a:xfrm>
          <a:prstGeom prst="rect">
            <a:avLst/>
          </a:prstGeom>
          <a:noFill/>
        </p:spPr>
        <p:txBody>
          <a:bodyPr wrap="none" lIns="91440" tIns="45720" rIns="91440" bIns="45720">
            <a:spAutoFit/>
          </a:bodyPr>
          <a:lstStyle/>
          <a:p>
            <a:pPr algn="ctr"/>
            <a:r>
              <a:rPr lang="ja-JP" altLang="en-US" sz="3600" b="0" cap="none" spc="0">
                <a:ln w="0"/>
                <a:solidFill>
                  <a:schemeClr val="tx1"/>
                </a:solidFill>
                <a:effectLst>
                  <a:outerShdw blurRad="38100" dist="19050" dir="2700000" algn="tl" rotWithShape="0">
                    <a:schemeClr val="dk1">
                      <a:alpha val="40000"/>
                    </a:schemeClr>
                  </a:outerShdw>
                </a:effectLst>
              </a:rPr>
              <a:t>フロントエンド</a:t>
            </a:r>
            <a:endParaRPr lang="en-US" altLang="ja-JP" sz="3600" b="0" cap="none" spc="0" dirty="0">
              <a:ln w="0"/>
              <a:solidFill>
                <a:schemeClr val="tx1"/>
              </a:solidFill>
              <a:effectLst>
                <a:outerShdw blurRad="38100" dist="19050" dir="2700000" algn="tl" rotWithShape="0">
                  <a:schemeClr val="dk1">
                    <a:alpha val="40000"/>
                  </a:schemeClr>
                </a:outerShdw>
              </a:effectLst>
            </a:endParaRPr>
          </a:p>
        </p:txBody>
      </p:sp>
      <p:sp>
        <p:nvSpPr>
          <p:cNvPr id="8" name="テキスト ボックス 7">
            <a:extLst>
              <a:ext uri="{FF2B5EF4-FFF2-40B4-BE49-F238E27FC236}">
                <a16:creationId xmlns:a16="http://schemas.microsoft.com/office/drawing/2014/main" id="{5BA9643B-3999-FA4B-8F50-6FAD5F2E88AD}"/>
              </a:ext>
            </a:extLst>
          </p:cNvPr>
          <p:cNvSpPr txBox="1"/>
          <p:nvPr/>
        </p:nvSpPr>
        <p:spPr>
          <a:xfrm>
            <a:off x="7283956" y="2272006"/>
            <a:ext cx="3920181" cy="646331"/>
          </a:xfrm>
          <a:prstGeom prst="rect">
            <a:avLst/>
          </a:prstGeom>
          <a:noFill/>
        </p:spPr>
        <p:txBody>
          <a:bodyPr wrap="square">
            <a:spAutoFit/>
          </a:bodyPr>
          <a:lstStyle/>
          <a:p>
            <a:pPr algn="ctr"/>
            <a:r>
              <a:rPr lang="ja-JP" altLang="en-US" sz="3600">
                <a:ln w="0"/>
                <a:effectLst>
                  <a:outerShdw blurRad="38100" dist="19050" dir="2700000" algn="tl" rotWithShape="0">
                    <a:schemeClr val="dk1">
                      <a:alpha val="40000"/>
                    </a:schemeClr>
                  </a:outerShdw>
                </a:effectLst>
              </a:rPr>
              <a:t>バック</a:t>
            </a:r>
            <a:r>
              <a:rPr lang="ja-JP" altLang="en-US" sz="3600" b="0" cap="none" spc="0">
                <a:ln w="0"/>
                <a:solidFill>
                  <a:schemeClr val="tx1"/>
                </a:solidFill>
                <a:effectLst>
                  <a:outerShdw blurRad="38100" dist="19050" dir="2700000" algn="tl" rotWithShape="0">
                    <a:schemeClr val="dk1">
                      <a:alpha val="40000"/>
                    </a:schemeClr>
                  </a:outerShdw>
                </a:effectLst>
              </a:rPr>
              <a:t>エンド</a:t>
            </a:r>
            <a:endParaRPr lang="en-US" altLang="ja-JP" sz="3600" b="0" cap="none" spc="0" dirty="0">
              <a:ln w="0"/>
              <a:solidFill>
                <a:schemeClr val="tx1"/>
              </a:solidFill>
              <a:effectLst>
                <a:outerShdw blurRad="38100" dist="19050" dir="2700000" algn="tl" rotWithShape="0">
                  <a:schemeClr val="dk1">
                    <a:alpha val="40000"/>
                  </a:schemeClr>
                </a:outerShdw>
              </a:effectLst>
            </a:endParaRPr>
          </a:p>
        </p:txBody>
      </p:sp>
      <p:sp>
        <p:nvSpPr>
          <p:cNvPr id="3" name="フレーム 2">
            <a:extLst>
              <a:ext uri="{FF2B5EF4-FFF2-40B4-BE49-F238E27FC236}">
                <a16:creationId xmlns:a16="http://schemas.microsoft.com/office/drawing/2014/main" id="{43522BC7-FE8F-6047-B971-15CB354B6244}"/>
              </a:ext>
            </a:extLst>
          </p:cNvPr>
          <p:cNvSpPr/>
          <p:nvPr/>
        </p:nvSpPr>
        <p:spPr>
          <a:xfrm>
            <a:off x="784493" y="1902941"/>
            <a:ext cx="4326924" cy="4324864"/>
          </a:xfrm>
          <a:prstGeom prst="frame">
            <a:avLst>
              <a:gd name="adj1" fmla="val 25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フレーム 8">
            <a:extLst>
              <a:ext uri="{FF2B5EF4-FFF2-40B4-BE49-F238E27FC236}">
                <a16:creationId xmlns:a16="http://schemas.microsoft.com/office/drawing/2014/main" id="{40E74B05-A39F-594F-A996-1A9BC18AEDE9}"/>
              </a:ext>
            </a:extLst>
          </p:cNvPr>
          <p:cNvSpPr/>
          <p:nvPr/>
        </p:nvSpPr>
        <p:spPr>
          <a:xfrm>
            <a:off x="7080585" y="1902941"/>
            <a:ext cx="4326924" cy="4324864"/>
          </a:xfrm>
          <a:prstGeom prst="frame">
            <a:avLst>
              <a:gd name="adj1" fmla="val 25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6">
            <a:extLst>
              <a:ext uri="{FF2B5EF4-FFF2-40B4-BE49-F238E27FC236}">
                <a16:creationId xmlns:a16="http://schemas.microsoft.com/office/drawing/2014/main" id="{D18F5213-3D23-FB46-9975-45477BC50627}"/>
              </a:ext>
            </a:extLst>
          </p:cNvPr>
          <p:cNvSpPr/>
          <p:nvPr/>
        </p:nvSpPr>
        <p:spPr>
          <a:xfrm>
            <a:off x="1477501" y="3608173"/>
            <a:ext cx="2940908" cy="914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ysClr val="windowText" lastClr="000000"/>
                </a:solidFill>
              </a:rPr>
              <a:t>Web</a:t>
            </a:r>
            <a:r>
              <a:rPr kumimoji="1" lang="ja-JP" altLang="en-US" sz="3200">
                <a:solidFill>
                  <a:sysClr val="windowText" lastClr="000000"/>
                </a:solidFill>
              </a:rPr>
              <a:t>ブラウザ</a:t>
            </a:r>
          </a:p>
        </p:txBody>
      </p:sp>
      <p:sp>
        <p:nvSpPr>
          <p:cNvPr id="10" name="角丸四角形 9">
            <a:extLst>
              <a:ext uri="{FF2B5EF4-FFF2-40B4-BE49-F238E27FC236}">
                <a16:creationId xmlns:a16="http://schemas.microsoft.com/office/drawing/2014/main" id="{68A683AA-DEF5-6A4C-8037-6177CE8D2C48}"/>
              </a:ext>
            </a:extLst>
          </p:cNvPr>
          <p:cNvSpPr/>
          <p:nvPr/>
        </p:nvSpPr>
        <p:spPr>
          <a:xfrm>
            <a:off x="7773592" y="3351491"/>
            <a:ext cx="2940908" cy="914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ysClr val="windowText" lastClr="000000"/>
                </a:solidFill>
              </a:rPr>
              <a:t>Web</a:t>
            </a:r>
            <a:r>
              <a:rPr kumimoji="1" lang="ja-JP" altLang="en-US" sz="3200">
                <a:solidFill>
                  <a:sysClr val="windowText" lastClr="000000"/>
                </a:solidFill>
              </a:rPr>
              <a:t>サーバ</a:t>
            </a:r>
          </a:p>
        </p:txBody>
      </p:sp>
      <p:sp>
        <p:nvSpPr>
          <p:cNvPr id="11" name="角丸四角形 10">
            <a:extLst>
              <a:ext uri="{FF2B5EF4-FFF2-40B4-BE49-F238E27FC236}">
                <a16:creationId xmlns:a16="http://schemas.microsoft.com/office/drawing/2014/main" id="{41DC3AF6-0467-7646-8191-28070932E0D7}"/>
              </a:ext>
            </a:extLst>
          </p:cNvPr>
          <p:cNvSpPr/>
          <p:nvPr/>
        </p:nvSpPr>
        <p:spPr>
          <a:xfrm>
            <a:off x="7773592" y="4699045"/>
            <a:ext cx="2940908" cy="914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ysClr val="windowText" lastClr="000000"/>
                </a:solidFill>
              </a:rPr>
              <a:t>データベース</a:t>
            </a:r>
            <a:endParaRPr kumimoji="1" lang="ja-JP" altLang="en-US" sz="3200">
              <a:solidFill>
                <a:sysClr val="windowText" lastClr="000000"/>
              </a:solidFill>
            </a:endParaRPr>
          </a:p>
        </p:txBody>
      </p:sp>
      <p:grpSp>
        <p:nvGrpSpPr>
          <p:cNvPr id="16" name="グループ化 15">
            <a:extLst>
              <a:ext uri="{FF2B5EF4-FFF2-40B4-BE49-F238E27FC236}">
                <a16:creationId xmlns:a16="http://schemas.microsoft.com/office/drawing/2014/main" id="{0CCABA31-AE43-EB4C-A5D0-DBA34CC8BAAD}"/>
              </a:ext>
            </a:extLst>
          </p:cNvPr>
          <p:cNvGrpSpPr/>
          <p:nvPr/>
        </p:nvGrpSpPr>
        <p:grpSpPr>
          <a:xfrm>
            <a:off x="4534929" y="2278141"/>
            <a:ext cx="3126259" cy="2553132"/>
            <a:chOff x="4534929" y="2278141"/>
            <a:chExt cx="3126259" cy="2553132"/>
          </a:xfrm>
        </p:grpSpPr>
        <p:sp>
          <p:nvSpPr>
            <p:cNvPr id="12" name="左右矢印 11">
              <a:extLst>
                <a:ext uri="{FF2B5EF4-FFF2-40B4-BE49-F238E27FC236}">
                  <a16:creationId xmlns:a16="http://schemas.microsoft.com/office/drawing/2014/main" id="{4E851B13-20E9-1143-8DF6-1780741F6565}"/>
                </a:ext>
              </a:extLst>
            </p:cNvPr>
            <p:cNvSpPr/>
            <p:nvPr/>
          </p:nvSpPr>
          <p:spPr>
            <a:xfrm>
              <a:off x="4534929" y="4235278"/>
              <a:ext cx="3126259" cy="574589"/>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雲">
              <a:extLst>
                <a:ext uri="{FF2B5EF4-FFF2-40B4-BE49-F238E27FC236}">
                  <a16:creationId xmlns:a16="http://schemas.microsoft.com/office/drawing/2014/main" id="{A1616B46-9F1B-454B-9FDB-C5B6C0672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6727" y="2278141"/>
              <a:ext cx="2553132" cy="2553132"/>
            </a:xfrm>
            <a:prstGeom prst="rect">
              <a:avLst/>
            </a:prstGeom>
          </p:spPr>
        </p:pic>
        <p:sp>
          <p:nvSpPr>
            <p:cNvPr id="15" name="正方形/長方形 14">
              <a:extLst>
                <a:ext uri="{FF2B5EF4-FFF2-40B4-BE49-F238E27FC236}">
                  <a16:creationId xmlns:a16="http://schemas.microsoft.com/office/drawing/2014/main" id="{35D12ECE-26CF-1441-A5E6-AF703A0C2490}"/>
                </a:ext>
              </a:extLst>
            </p:cNvPr>
            <p:cNvSpPr/>
            <p:nvPr/>
          </p:nvSpPr>
          <p:spPr>
            <a:xfrm>
              <a:off x="4944854" y="3608173"/>
              <a:ext cx="2339102" cy="461665"/>
            </a:xfrm>
            <a:prstGeom prst="rect">
              <a:avLst/>
            </a:prstGeom>
            <a:noFill/>
          </p:spPr>
          <p:txBody>
            <a:bodyPr wrap="none" lIns="91440" tIns="45720" rIns="91440" bIns="45720">
              <a:spAutoFit/>
            </a:bodyPr>
            <a:lstStyle/>
            <a:p>
              <a:pPr algn="ctr"/>
              <a:r>
                <a:rPr lang="ja-JP" altLang="en-US" sz="2400" b="0" cap="none" spc="0">
                  <a:ln w="0"/>
                  <a:solidFill>
                    <a:schemeClr val="tx1"/>
                  </a:solidFill>
                  <a:effectLst>
                    <a:outerShdw blurRad="38100" dist="19050" dir="2700000" algn="tl" rotWithShape="0">
                      <a:schemeClr val="dk1">
                        <a:alpha val="40000"/>
                      </a:schemeClr>
                    </a:outerShdw>
                  </a:effectLst>
                </a:rPr>
                <a:t>インターネット</a:t>
              </a:r>
            </a:p>
          </p:txBody>
        </p:sp>
      </p:grpSp>
    </p:spTree>
    <p:extLst>
      <p:ext uri="{BB962C8B-B14F-4D97-AF65-F5344CB8AC3E}">
        <p14:creationId xmlns:p14="http://schemas.microsoft.com/office/powerpoint/2010/main" val="201652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CE191-CBA5-2E4E-AF96-9C1EF1987709}"/>
              </a:ext>
            </a:extLst>
          </p:cNvPr>
          <p:cNvSpPr>
            <a:spLocks noGrp="1"/>
          </p:cNvSpPr>
          <p:nvPr>
            <p:ph type="title"/>
          </p:nvPr>
        </p:nvSpPr>
        <p:spPr/>
        <p:txBody>
          <a:bodyPr/>
          <a:lstStyle/>
          <a:p>
            <a:r>
              <a:rPr kumimoji="1" lang="ja-JP" altLang="en-US"/>
              <a:t>メソッドチェーン</a:t>
            </a:r>
          </a:p>
        </p:txBody>
      </p:sp>
      <p:sp>
        <p:nvSpPr>
          <p:cNvPr id="3" name="コンテンツ プレースホルダー 2">
            <a:extLst>
              <a:ext uri="{FF2B5EF4-FFF2-40B4-BE49-F238E27FC236}">
                <a16:creationId xmlns:a16="http://schemas.microsoft.com/office/drawing/2014/main" id="{B85F9988-9CCD-4947-AAAE-9AD2E42B4D10}"/>
              </a:ext>
            </a:extLst>
          </p:cNvPr>
          <p:cNvSpPr>
            <a:spLocks noGrp="1"/>
          </p:cNvSpPr>
          <p:nvPr>
            <p:ph idx="1"/>
          </p:nvPr>
        </p:nvSpPr>
        <p:spPr/>
        <p:txBody>
          <a:bodyPr/>
          <a:lstStyle/>
          <a:p>
            <a:r>
              <a:rPr kumimoji="1" lang="ja-JP" altLang="en-US"/>
              <a:t>「</a:t>
            </a:r>
            <a:r>
              <a:rPr kumimoji="1" lang="en-US" altLang="ja-JP" dirty="0"/>
              <a:t>.</a:t>
            </a:r>
            <a:r>
              <a:rPr kumimoji="1" lang="ja-JP" altLang="en-US"/>
              <a:t>（ドット）」で関数を連携</a:t>
            </a:r>
            <a:endParaRPr kumimoji="1" lang="en-US" altLang="ja-JP" dirty="0"/>
          </a:p>
          <a:p>
            <a:endParaRPr lang="en-US" altLang="ja-JP" dirty="0"/>
          </a:p>
          <a:p>
            <a:r>
              <a:rPr kumimoji="1" lang="ja-JP" altLang="en-US"/>
              <a:t>使用する変数を削減</a:t>
            </a:r>
            <a:endParaRPr kumimoji="1" lang="en-US" altLang="ja-JP" dirty="0"/>
          </a:p>
          <a:p>
            <a:endParaRPr lang="en-US" altLang="ja-JP" dirty="0"/>
          </a:p>
          <a:p>
            <a:r>
              <a:rPr kumimoji="1" lang="ja-JP" altLang="en-US"/>
              <a:t>直前のメソッドの戻り値を処理</a:t>
            </a:r>
          </a:p>
        </p:txBody>
      </p:sp>
    </p:spTree>
    <p:extLst>
      <p:ext uri="{BB962C8B-B14F-4D97-AF65-F5344CB8AC3E}">
        <p14:creationId xmlns:p14="http://schemas.microsoft.com/office/powerpoint/2010/main" val="285681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35261-F992-6B46-9025-80BEBF1F8DF8}"/>
              </a:ext>
            </a:extLst>
          </p:cNvPr>
          <p:cNvSpPr>
            <a:spLocks noGrp="1"/>
          </p:cNvSpPr>
          <p:nvPr>
            <p:ph type="title"/>
          </p:nvPr>
        </p:nvSpPr>
        <p:spPr/>
        <p:txBody>
          <a:bodyPr/>
          <a:lstStyle/>
          <a:p>
            <a:r>
              <a:rPr kumimoji="1" lang="ja-JP" altLang="en-US"/>
              <a:t>研究の背景</a:t>
            </a:r>
            <a:r>
              <a:rPr kumimoji="1" lang="en-US" altLang="ja-JP" dirty="0"/>
              <a:t>2</a:t>
            </a:r>
            <a:r>
              <a:rPr kumimoji="1" lang="ja-JP" altLang="en-US"/>
              <a:t>：</a:t>
            </a:r>
            <a:r>
              <a:rPr kumimoji="1" lang="en-US" altLang="ja-JP" dirty="0" err="1"/>
              <a:t>mBaaS</a:t>
            </a:r>
            <a:r>
              <a:rPr kumimoji="1" lang="ja-JP" altLang="en-US"/>
              <a:t>とは</a:t>
            </a:r>
          </a:p>
        </p:txBody>
      </p:sp>
      <p:sp>
        <p:nvSpPr>
          <p:cNvPr id="3" name="コンテンツ プレースホルダー 2">
            <a:extLst>
              <a:ext uri="{FF2B5EF4-FFF2-40B4-BE49-F238E27FC236}">
                <a16:creationId xmlns:a16="http://schemas.microsoft.com/office/drawing/2014/main" id="{AD3824B7-E4CC-964A-908E-D07045A08365}"/>
              </a:ext>
            </a:extLst>
          </p:cNvPr>
          <p:cNvSpPr>
            <a:spLocks noGrp="1"/>
          </p:cNvSpPr>
          <p:nvPr>
            <p:ph idx="1"/>
          </p:nvPr>
        </p:nvSpPr>
        <p:spPr/>
        <p:txBody>
          <a:bodyPr/>
          <a:lstStyle/>
          <a:p>
            <a:r>
              <a:rPr kumimoji="1" lang="en-US" altLang="ja-JP" dirty="0" err="1"/>
              <a:t>mBaaS</a:t>
            </a:r>
            <a:r>
              <a:rPr kumimoji="1" lang="ja-JP" altLang="en-US"/>
              <a:t>：</a:t>
            </a:r>
            <a:r>
              <a:rPr kumimoji="1" lang="en-US" altLang="ja-JP" b="1" dirty="0">
                <a:solidFill>
                  <a:srgbClr val="FF0000"/>
                </a:solidFill>
              </a:rPr>
              <a:t>m</a:t>
            </a:r>
            <a:r>
              <a:rPr kumimoji="1" lang="en-US" altLang="ja-JP" dirty="0"/>
              <a:t>obile </a:t>
            </a:r>
            <a:r>
              <a:rPr kumimoji="1" lang="en-US" altLang="ja-JP" b="1" dirty="0">
                <a:solidFill>
                  <a:srgbClr val="FF0000"/>
                </a:solidFill>
              </a:rPr>
              <a:t>B</a:t>
            </a:r>
            <a:r>
              <a:rPr kumimoji="1" lang="en-US" altLang="ja-JP" dirty="0"/>
              <a:t>ackend </a:t>
            </a:r>
            <a:r>
              <a:rPr kumimoji="1" lang="en-US" altLang="ja-JP" b="1" dirty="0">
                <a:solidFill>
                  <a:srgbClr val="FF0000"/>
                </a:solidFill>
              </a:rPr>
              <a:t>a</a:t>
            </a:r>
            <a:r>
              <a:rPr kumimoji="1" lang="en-US" altLang="ja-JP" dirty="0"/>
              <a:t>s </a:t>
            </a:r>
            <a:r>
              <a:rPr kumimoji="1" lang="en-US" altLang="ja-JP" b="1" dirty="0">
                <a:solidFill>
                  <a:srgbClr val="FF0000"/>
                </a:solidFill>
              </a:rPr>
              <a:t>a</a:t>
            </a:r>
            <a:r>
              <a:rPr kumimoji="1" lang="en-US" altLang="ja-JP" dirty="0"/>
              <a:t> </a:t>
            </a:r>
            <a:r>
              <a:rPr kumimoji="1" lang="en-US" altLang="ja-JP" b="1" dirty="0">
                <a:solidFill>
                  <a:srgbClr val="FF0000"/>
                </a:solidFill>
              </a:rPr>
              <a:t>S</a:t>
            </a:r>
            <a:r>
              <a:rPr kumimoji="1" lang="en-US" altLang="ja-JP" dirty="0"/>
              <a:t>ervice</a:t>
            </a:r>
          </a:p>
          <a:p>
            <a:endParaRPr kumimoji="1" lang="en-US" altLang="ja-JP" dirty="0"/>
          </a:p>
          <a:p>
            <a:r>
              <a:rPr lang="en-US" altLang="ja-JP" dirty="0"/>
              <a:t>Web</a:t>
            </a:r>
            <a:r>
              <a:rPr lang="ja-JP" altLang="en-US"/>
              <a:t>アプリのバックエンドに必要な機能を提供する</a:t>
            </a:r>
            <a:endParaRPr lang="en-US" altLang="ja-JP" dirty="0"/>
          </a:p>
          <a:p>
            <a:pPr marL="0" indent="0">
              <a:buNone/>
            </a:pPr>
            <a:r>
              <a:rPr lang="ja-JP" altLang="en-US"/>
              <a:t>　クラウドサービス</a:t>
            </a:r>
            <a:endParaRPr kumimoji="1" lang="ja-JP" altLang="en-US"/>
          </a:p>
        </p:txBody>
      </p:sp>
      <p:pic>
        <p:nvPicPr>
          <p:cNvPr id="5" name="グラフィックス 4" descr="スマート フォン">
            <a:extLst>
              <a:ext uri="{FF2B5EF4-FFF2-40B4-BE49-F238E27FC236}">
                <a16:creationId xmlns:a16="http://schemas.microsoft.com/office/drawing/2014/main" id="{4F9EA594-FF14-5545-93A3-EF6A571A5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1500" y="4428832"/>
            <a:ext cx="1378533" cy="1378533"/>
          </a:xfrm>
          <a:prstGeom prst="rect">
            <a:avLst/>
          </a:prstGeom>
        </p:spPr>
      </p:pic>
      <p:sp>
        <p:nvSpPr>
          <p:cNvPr id="6" name="角丸四角形 5">
            <a:extLst>
              <a:ext uri="{FF2B5EF4-FFF2-40B4-BE49-F238E27FC236}">
                <a16:creationId xmlns:a16="http://schemas.microsoft.com/office/drawing/2014/main" id="{2F60E2FD-C469-8F40-AD0D-AEF7A2B1D101}"/>
              </a:ext>
            </a:extLst>
          </p:cNvPr>
          <p:cNvSpPr/>
          <p:nvPr/>
        </p:nvSpPr>
        <p:spPr>
          <a:xfrm>
            <a:off x="5187778" y="4137455"/>
            <a:ext cx="1816443" cy="180408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err="1"/>
              <a:t>mBaaS</a:t>
            </a:r>
            <a:endParaRPr kumimoji="1" lang="ja-JP" altLang="en-US" sz="3200" b="1"/>
          </a:p>
        </p:txBody>
      </p:sp>
      <p:pic>
        <p:nvPicPr>
          <p:cNvPr id="8" name="グラフィックス 7" descr="データベース">
            <a:extLst>
              <a:ext uri="{FF2B5EF4-FFF2-40B4-BE49-F238E27FC236}">
                <a16:creationId xmlns:a16="http://schemas.microsoft.com/office/drawing/2014/main" id="{E8D2182E-EA99-F44D-B6DD-EC97C2E3C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1863" y="4001293"/>
            <a:ext cx="1378533" cy="1378533"/>
          </a:xfrm>
          <a:prstGeom prst="rect">
            <a:avLst/>
          </a:prstGeom>
        </p:spPr>
      </p:pic>
      <p:sp>
        <p:nvSpPr>
          <p:cNvPr id="9" name="正方形/長方形 8">
            <a:extLst>
              <a:ext uri="{FF2B5EF4-FFF2-40B4-BE49-F238E27FC236}">
                <a16:creationId xmlns:a16="http://schemas.microsoft.com/office/drawing/2014/main" id="{AAD218F8-434B-E445-A79A-C1B0B68A4901}"/>
              </a:ext>
            </a:extLst>
          </p:cNvPr>
          <p:cNvSpPr/>
          <p:nvPr/>
        </p:nvSpPr>
        <p:spPr>
          <a:xfrm>
            <a:off x="617328" y="5874834"/>
            <a:ext cx="2646878" cy="461665"/>
          </a:xfrm>
          <a:prstGeom prst="rect">
            <a:avLst/>
          </a:prstGeom>
          <a:noFill/>
        </p:spPr>
        <p:txBody>
          <a:bodyPr wrap="none" lIns="91440" tIns="45720" rIns="91440" bIns="45720">
            <a:spAutoFit/>
          </a:bodyPr>
          <a:lstStyle/>
          <a:p>
            <a:pPr algn="ctr"/>
            <a:r>
              <a:rPr lang="ja-JP" altLang="en-US" sz="2400" b="0" cap="none" spc="0">
                <a:ln w="0"/>
                <a:solidFill>
                  <a:schemeClr val="tx1"/>
                </a:solidFill>
                <a:effectLst>
                  <a:outerShdw blurRad="38100" dist="19050" dir="2700000" algn="tl" rotWithShape="0">
                    <a:schemeClr val="dk1">
                      <a:alpha val="40000"/>
                    </a:schemeClr>
                  </a:outerShdw>
                </a:effectLst>
              </a:rPr>
              <a:t>モバイルデバイス</a:t>
            </a:r>
          </a:p>
        </p:txBody>
      </p:sp>
      <p:pic>
        <p:nvPicPr>
          <p:cNvPr id="11" name="グラフィックス 10" descr="ユーザー">
            <a:extLst>
              <a:ext uri="{FF2B5EF4-FFF2-40B4-BE49-F238E27FC236}">
                <a16:creationId xmlns:a16="http://schemas.microsoft.com/office/drawing/2014/main" id="{7C5B26DF-A18B-A446-9710-694894572C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0477" y="4001294"/>
            <a:ext cx="1378533" cy="1378533"/>
          </a:xfrm>
          <a:prstGeom prst="rect">
            <a:avLst/>
          </a:prstGeom>
        </p:spPr>
      </p:pic>
      <p:sp>
        <p:nvSpPr>
          <p:cNvPr id="12" name="正方形/長方形 11">
            <a:extLst>
              <a:ext uri="{FF2B5EF4-FFF2-40B4-BE49-F238E27FC236}">
                <a16:creationId xmlns:a16="http://schemas.microsoft.com/office/drawing/2014/main" id="{AB3A9337-F55C-4447-86D2-677E2B24BF97}"/>
              </a:ext>
            </a:extLst>
          </p:cNvPr>
          <p:cNvSpPr/>
          <p:nvPr/>
        </p:nvSpPr>
        <p:spPr>
          <a:xfrm>
            <a:off x="7440814" y="5467972"/>
            <a:ext cx="3877986" cy="461665"/>
          </a:xfrm>
          <a:prstGeom prst="rect">
            <a:avLst/>
          </a:prstGeom>
          <a:noFill/>
        </p:spPr>
        <p:txBody>
          <a:bodyPr wrap="none" lIns="91440" tIns="45720" rIns="91440" bIns="45720">
            <a:spAutoFit/>
          </a:bodyPr>
          <a:lstStyle/>
          <a:p>
            <a:pPr algn="ctr"/>
            <a:r>
              <a:rPr lang="ja-JP" altLang="en-US" sz="2400">
                <a:ln w="0"/>
                <a:effectLst>
                  <a:outerShdw blurRad="38100" dist="19050" dir="2700000" algn="tl" rotWithShape="0">
                    <a:schemeClr val="dk1">
                      <a:alpha val="40000"/>
                    </a:schemeClr>
                  </a:outerShdw>
                </a:effectLst>
              </a:rPr>
              <a:t>ユーザ認証・データベース</a:t>
            </a:r>
            <a:endParaRPr lang="ja-JP" altLang="en-US" sz="2400" b="0" cap="none" spc="0">
              <a:ln w="0"/>
              <a:solidFill>
                <a:schemeClr val="tx1"/>
              </a:solidFill>
              <a:effectLst>
                <a:outerShdw blurRad="38100" dist="19050" dir="2700000" algn="tl" rotWithShape="0">
                  <a:schemeClr val="dk1">
                    <a:alpha val="40000"/>
                  </a:schemeClr>
                </a:outerShdw>
              </a:effectLst>
            </a:endParaRPr>
          </a:p>
        </p:txBody>
      </p:sp>
      <p:sp>
        <p:nvSpPr>
          <p:cNvPr id="13" name="フレーム 12">
            <a:extLst>
              <a:ext uri="{FF2B5EF4-FFF2-40B4-BE49-F238E27FC236}">
                <a16:creationId xmlns:a16="http://schemas.microsoft.com/office/drawing/2014/main" id="{415CBB0C-8B1B-794F-8B91-1C373913A568}"/>
              </a:ext>
            </a:extLst>
          </p:cNvPr>
          <p:cNvSpPr/>
          <p:nvPr/>
        </p:nvSpPr>
        <p:spPr>
          <a:xfrm>
            <a:off x="4732638" y="3682314"/>
            <a:ext cx="7105135" cy="2755556"/>
          </a:xfrm>
          <a:prstGeom prst="frame">
            <a:avLst>
              <a:gd name="adj1" fmla="val 26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5" name="グループ化 14">
            <a:extLst>
              <a:ext uri="{FF2B5EF4-FFF2-40B4-BE49-F238E27FC236}">
                <a16:creationId xmlns:a16="http://schemas.microsoft.com/office/drawing/2014/main" id="{E9E31EE2-3322-9242-864E-4CBFADEB56DE}"/>
              </a:ext>
            </a:extLst>
          </p:cNvPr>
          <p:cNvGrpSpPr/>
          <p:nvPr/>
        </p:nvGrpSpPr>
        <p:grpSpPr>
          <a:xfrm>
            <a:off x="2324859" y="3448675"/>
            <a:ext cx="2785138" cy="2492866"/>
            <a:chOff x="4534929" y="2129101"/>
            <a:chExt cx="3126259" cy="2864460"/>
          </a:xfrm>
        </p:grpSpPr>
        <p:sp>
          <p:nvSpPr>
            <p:cNvPr id="16" name="左右矢印 15">
              <a:extLst>
                <a:ext uri="{FF2B5EF4-FFF2-40B4-BE49-F238E27FC236}">
                  <a16:creationId xmlns:a16="http://schemas.microsoft.com/office/drawing/2014/main" id="{6A573177-599D-204F-90E6-394646A0FA2B}"/>
                </a:ext>
              </a:extLst>
            </p:cNvPr>
            <p:cNvSpPr/>
            <p:nvPr/>
          </p:nvSpPr>
          <p:spPr>
            <a:xfrm>
              <a:off x="4534929" y="4235278"/>
              <a:ext cx="3126259" cy="574589"/>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グラフィックス 16" descr="雲">
              <a:extLst>
                <a:ext uri="{FF2B5EF4-FFF2-40B4-BE49-F238E27FC236}">
                  <a16:creationId xmlns:a16="http://schemas.microsoft.com/office/drawing/2014/main" id="{09EECAD9-1477-D94F-9E73-81111B6824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94472" y="2129101"/>
              <a:ext cx="2864461" cy="2864460"/>
            </a:xfrm>
            <a:prstGeom prst="rect">
              <a:avLst/>
            </a:prstGeom>
          </p:spPr>
        </p:pic>
        <p:sp>
          <p:nvSpPr>
            <p:cNvPr id="18" name="正方形/長方形 17">
              <a:extLst>
                <a:ext uri="{FF2B5EF4-FFF2-40B4-BE49-F238E27FC236}">
                  <a16:creationId xmlns:a16="http://schemas.microsoft.com/office/drawing/2014/main" id="{6E9550B3-C9FB-D649-A18E-62698835B6A4}"/>
                </a:ext>
              </a:extLst>
            </p:cNvPr>
            <p:cNvSpPr/>
            <p:nvPr/>
          </p:nvSpPr>
          <p:spPr>
            <a:xfrm>
              <a:off x="4854855" y="3618562"/>
              <a:ext cx="2339101" cy="461665"/>
            </a:xfrm>
            <a:prstGeom prst="rect">
              <a:avLst/>
            </a:prstGeom>
            <a:noFill/>
          </p:spPr>
          <p:txBody>
            <a:bodyPr wrap="none" lIns="91440" tIns="45720" rIns="91440" bIns="45720">
              <a:spAutoFit/>
            </a:bodyPr>
            <a:lstStyle/>
            <a:p>
              <a:pPr algn="ctr"/>
              <a:r>
                <a:rPr lang="ja-JP" altLang="en-US" sz="2400" b="0" cap="none" spc="0">
                  <a:ln w="0"/>
                  <a:solidFill>
                    <a:schemeClr val="tx1"/>
                  </a:solidFill>
                  <a:effectLst>
                    <a:outerShdw blurRad="38100" dist="19050" dir="2700000" algn="tl" rotWithShape="0">
                      <a:schemeClr val="dk1">
                        <a:alpha val="40000"/>
                      </a:schemeClr>
                    </a:outerShdw>
                  </a:effectLst>
                </a:rPr>
                <a:t>インターネット</a:t>
              </a:r>
            </a:p>
          </p:txBody>
        </p:sp>
      </p:grpSp>
    </p:spTree>
    <p:extLst>
      <p:ext uri="{BB962C8B-B14F-4D97-AF65-F5344CB8AC3E}">
        <p14:creationId xmlns:p14="http://schemas.microsoft.com/office/powerpoint/2010/main" val="299829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6DD20-F920-A240-9135-DC0F942A481E}"/>
              </a:ext>
            </a:extLst>
          </p:cNvPr>
          <p:cNvSpPr>
            <a:spLocks noGrp="1"/>
          </p:cNvSpPr>
          <p:nvPr>
            <p:ph type="title"/>
          </p:nvPr>
        </p:nvSpPr>
        <p:spPr/>
        <p:txBody>
          <a:bodyPr>
            <a:normAutofit/>
          </a:bodyPr>
          <a:lstStyle/>
          <a:p>
            <a:r>
              <a:rPr kumimoji="1" lang="ja-JP" altLang="en-US"/>
              <a:t>研究の背景</a:t>
            </a:r>
            <a:r>
              <a:rPr lang="en-US" altLang="ja-JP" dirty="0"/>
              <a:t>3</a:t>
            </a:r>
            <a:r>
              <a:rPr kumimoji="1" lang="ja-JP" altLang="en-US"/>
              <a:t>：企業のクラウドの利用</a:t>
            </a:r>
          </a:p>
        </p:txBody>
      </p:sp>
      <p:graphicFrame>
        <p:nvGraphicFramePr>
          <p:cNvPr id="4" name="グラフ 3">
            <a:extLst>
              <a:ext uri="{FF2B5EF4-FFF2-40B4-BE49-F238E27FC236}">
                <a16:creationId xmlns:a16="http://schemas.microsoft.com/office/drawing/2014/main" id="{8C62AF37-09D9-8E4D-8B6E-20960A10D74B}"/>
              </a:ext>
            </a:extLst>
          </p:cNvPr>
          <p:cNvGraphicFramePr/>
          <p:nvPr>
            <p:extLst>
              <p:ext uri="{D42A27DB-BD31-4B8C-83A1-F6EECF244321}">
                <p14:modId xmlns:p14="http://schemas.microsoft.com/office/powerpoint/2010/main" val="3580646285"/>
              </p:ext>
            </p:extLst>
          </p:nvPr>
        </p:nvGraphicFramePr>
        <p:xfrm>
          <a:off x="114300" y="1275346"/>
          <a:ext cx="8379995" cy="5582653"/>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76204ADC-18A4-6E4B-8D49-D0CC812BDB6C}"/>
              </a:ext>
            </a:extLst>
          </p:cNvPr>
          <p:cNvSpPr/>
          <p:nvPr/>
        </p:nvSpPr>
        <p:spPr>
          <a:xfrm>
            <a:off x="8494293" y="2130422"/>
            <a:ext cx="3583405" cy="1446550"/>
          </a:xfrm>
          <a:prstGeom prst="rect">
            <a:avLst/>
          </a:prstGeom>
          <a:noFill/>
        </p:spPr>
        <p:txBody>
          <a:bodyPr wrap="square" lIns="91440" tIns="45720" rIns="91440" bIns="45720">
            <a:spAutoFit/>
          </a:bodyPr>
          <a:lstStyle/>
          <a:p>
            <a:pPr algn="ctr"/>
            <a:r>
              <a:rPr lang="ja-JP" altLang="en-US" sz="2400">
                <a:ln w="0"/>
                <a:effectLst>
                  <a:outerShdw blurRad="38100" dist="19050" dir="2700000" algn="tl" rotWithShape="0">
                    <a:schemeClr val="dk1">
                      <a:alpha val="40000"/>
                    </a:schemeClr>
                  </a:outerShdw>
                </a:effectLst>
              </a:rPr>
              <a:t>利用している・</a:t>
            </a:r>
            <a:r>
              <a:rPr lang="ja-JP" altLang="en-US" sz="2400" b="0" cap="none" spc="0">
                <a:ln w="0"/>
                <a:solidFill>
                  <a:schemeClr val="tx1"/>
                </a:solidFill>
                <a:effectLst>
                  <a:outerShdw blurRad="38100" dist="19050" dir="2700000" algn="tl" rotWithShape="0">
                    <a:schemeClr val="dk1">
                      <a:alpha val="40000"/>
                    </a:schemeClr>
                  </a:outerShdw>
                </a:effectLst>
              </a:rPr>
              <a:t>する予定</a:t>
            </a:r>
            <a:endParaRPr lang="en-US" altLang="ja-JP" sz="2400" b="0" cap="none" spc="0" dirty="0">
              <a:ln w="0"/>
              <a:solidFill>
                <a:schemeClr val="tx1"/>
              </a:solidFill>
              <a:effectLst>
                <a:outerShdw blurRad="38100" dist="19050" dir="2700000" algn="tl" rotWithShape="0">
                  <a:schemeClr val="dk1">
                    <a:alpha val="40000"/>
                  </a:schemeClr>
                </a:outerShdw>
              </a:effectLst>
            </a:endParaRPr>
          </a:p>
          <a:p>
            <a:pPr algn="ctr"/>
            <a:r>
              <a:rPr lang="en-US" altLang="ja-JP" sz="2400" dirty="0">
                <a:ln w="0"/>
                <a:effectLst>
                  <a:outerShdw blurRad="38100" dist="19050" dir="2700000" algn="tl" rotWithShape="0">
                    <a:schemeClr val="dk1">
                      <a:alpha val="40000"/>
                    </a:schemeClr>
                  </a:outerShdw>
                </a:effectLst>
              </a:rPr>
              <a:t>2015</a:t>
            </a:r>
            <a:r>
              <a:rPr lang="ja-JP" altLang="en-US" sz="2400">
                <a:ln w="0"/>
                <a:effectLst>
                  <a:outerShdw blurRad="38100" dist="19050" dir="2700000" algn="tl" rotWithShape="0">
                    <a:schemeClr val="dk1">
                      <a:alpha val="40000"/>
                    </a:schemeClr>
                  </a:outerShdw>
                </a:effectLst>
              </a:rPr>
              <a:t>年　</a:t>
            </a:r>
            <a:r>
              <a:rPr lang="en-US" altLang="ja-JP" sz="2800" dirty="0">
                <a:ln w="0"/>
                <a:solidFill>
                  <a:srgbClr val="0070C0"/>
                </a:solidFill>
                <a:effectLst>
                  <a:outerShdw blurRad="38100" dist="19050" dir="2700000" algn="tl" rotWithShape="0">
                    <a:schemeClr val="dk1">
                      <a:alpha val="40000"/>
                    </a:schemeClr>
                  </a:outerShdw>
                </a:effectLst>
              </a:rPr>
              <a:t>59</a:t>
            </a:r>
            <a:r>
              <a:rPr lang="en-US" altLang="ja-JP" sz="2400" dirty="0">
                <a:ln w="0"/>
                <a:effectLst>
                  <a:outerShdw blurRad="38100" dist="19050" dir="2700000" algn="tl" rotWithShape="0">
                    <a:schemeClr val="dk1">
                      <a:alpha val="40000"/>
                    </a:schemeClr>
                  </a:outerShdw>
                </a:effectLst>
              </a:rPr>
              <a:t>%</a:t>
            </a:r>
            <a:endParaRPr lang="en-US" altLang="ja-JP" sz="2400" b="0" cap="none" spc="0" dirty="0">
              <a:ln w="0"/>
              <a:solidFill>
                <a:schemeClr val="tx1"/>
              </a:solidFill>
              <a:effectLst>
                <a:outerShdw blurRad="38100" dist="19050" dir="2700000" algn="tl" rotWithShape="0">
                  <a:schemeClr val="dk1">
                    <a:alpha val="40000"/>
                  </a:schemeClr>
                </a:outerShdw>
              </a:effectLst>
            </a:endParaRPr>
          </a:p>
          <a:p>
            <a:pPr algn="ctr"/>
            <a:endParaRPr lang="ja-JP" altLang="en-US" sz="3600" b="0" cap="none" spc="0">
              <a:ln w="0"/>
              <a:solidFill>
                <a:schemeClr val="tx1"/>
              </a:solidFill>
              <a:effectLst>
                <a:outerShdw blurRad="38100" dist="19050" dir="2700000" algn="tl" rotWithShape="0">
                  <a:schemeClr val="dk1">
                    <a:alpha val="40000"/>
                  </a:schemeClr>
                </a:outerShdw>
              </a:effectLst>
            </a:endParaRPr>
          </a:p>
        </p:txBody>
      </p:sp>
      <p:sp>
        <p:nvSpPr>
          <p:cNvPr id="12" name="テキスト ボックス 11">
            <a:extLst>
              <a:ext uri="{FF2B5EF4-FFF2-40B4-BE49-F238E27FC236}">
                <a16:creationId xmlns:a16="http://schemas.microsoft.com/office/drawing/2014/main" id="{49DF8D83-45F4-AA4A-9892-B243868ABB1C}"/>
              </a:ext>
            </a:extLst>
          </p:cNvPr>
          <p:cNvSpPr txBox="1"/>
          <p:nvPr/>
        </p:nvSpPr>
        <p:spPr>
          <a:xfrm>
            <a:off x="8494293" y="4420622"/>
            <a:ext cx="3583404" cy="523220"/>
          </a:xfrm>
          <a:prstGeom prst="rect">
            <a:avLst/>
          </a:prstGeom>
          <a:noFill/>
        </p:spPr>
        <p:txBody>
          <a:bodyPr wrap="square">
            <a:spAutoFit/>
          </a:bodyPr>
          <a:lstStyle/>
          <a:p>
            <a:pPr algn="ctr"/>
            <a:r>
              <a:rPr lang="en-US" altLang="ja-JP" sz="2400" dirty="0">
                <a:ln w="0"/>
                <a:effectLst>
                  <a:outerShdw blurRad="38100" dist="19050" dir="2700000" algn="tl" rotWithShape="0">
                    <a:schemeClr val="dk1">
                      <a:alpha val="40000"/>
                    </a:schemeClr>
                  </a:outerShdw>
                </a:effectLst>
              </a:rPr>
              <a:t>2019</a:t>
            </a:r>
            <a:r>
              <a:rPr lang="ja-JP" altLang="en-US" sz="2400">
                <a:ln w="0"/>
                <a:effectLst>
                  <a:outerShdw blurRad="38100" dist="19050" dir="2700000" algn="tl" rotWithShape="0">
                    <a:schemeClr val="dk1">
                      <a:alpha val="40000"/>
                    </a:schemeClr>
                  </a:outerShdw>
                </a:effectLst>
              </a:rPr>
              <a:t>年　</a:t>
            </a:r>
            <a:r>
              <a:rPr lang="en-US" altLang="ja-JP" sz="2800" dirty="0">
                <a:ln w="0"/>
                <a:solidFill>
                  <a:srgbClr val="FF0000"/>
                </a:solidFill>
                <a:effectLst>
                  <a:outerShdw blurRad="38100" dist="19050" dir="2700000" algn="tl" rotWithShape="0">
                    <a:schemeClr val="dk1">
                      <a:alpha val="40000"/>
                    </a:schemeClr>
                  </a:outerShdw>
                </a:effectLst>
              </a:rPr>
              <a:t>75</a:t>
            </a:r>
            <a:r>
              <a:rPr lang="en-US" altLang="ja-JP" sz="2400" dirty="0">
                <a:ln w="0"/>
                <a:effectLst>
                  <a:outerShdw blurRad="38100" dist="19050" dir="2700000" algn="tl" rotWithShape="0">
                    <a:schemeClr val="dk1">
                      <a:alpha val="40000"/>
                    </a:schemeClr>
                  </a:outerShdw>
                </a:effectLst>
              </a:rPr>
              <a:t>%</a:t>
            </a:r>
            <a:endParaRPr lang="en-US" altLang="ja-JP" sz="2400" b="0" cap="none" spc="0" dirty="0">
              <a:ln w="0"/>
              <a:solidFill>
                <a:schemeClr val="tx1"/>
              </a:solidFill>
              <a:effectLst>
                <a:outerShdw blurRad="38100" dist="19050" dir="2700000" algn="tl" rotWithShape="0">
                  <a:schemeClr val="dk1">
                    <a:alpha val="40000"/>
                  </a:schemeClr>
                </a:outerShdw>
              </a:effectLst>
            </a:endParaRPr>
          </a:p>
        </p:txBody>
      </p:sp>
      <p:sp>
        <p:nvSpPr>
          <p:cNvPr id="15" name="下矢印 14">
            <a:extLst>
              <a:ext uri="{FF2B5EF4-FFF2-40B4-BE49-F238E27FC236}">
                <a16:creationId xmlns:a16="http://schemas.microsoft.com/office/drawing/2014/main" id="{C137195B-14F1-2542-8887-5DDA9F5CD2CB}"/>
              </a:ext>
            </a:extLst>
          </p:cNvPr>
          <p:cNvSpPr/>
          <p:nvPr/>
        </p:nvSpPr>
        <p:spPr>
          <a:xfrm>
            <a:off x="9925047" y="3191501"/>
            <a:ext cx="721895" cy="10828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5C1ADB4-88B1-C145-95A9-0A9B7D8945E7}"/>
              </a:ext>
            </a:extLst>
          </p:cNvPr>
          <p:cNvSpPr/>
          <p:nvPr/>
        </p:nvSpPr>
        <p:spPr>
          <a:xfrm>
            <a:off x="9231858" y="5264272"/>
            <a:ext cx="2108270" cy="584775"/>
          </a:xfrm>
          <a:prstGeom prst="rect">
            <a:avLst/>
          </a:prstGeom>
          <a:noFill/>
        </p:spPr>
        <p:txBody>
          <a:bodyPr wrap="none" lIns="91440" tIns="45720" rIns="91440" bIns="45720">
            <a:spAutoFit/>
          </a:bodyPr>
          <a:lstStyle/>
          <a:p>
            <a:pPr algn="ctr"/>
            <a:r>
              <a:rPr lang="en-US" altLang="ja-JP" sz="3200" dirty="0">
                <a:ln w="0"/>
                <a:solidFill>
                  <a:srgbClr val="FF0000"/>
                </a:solidFill>
                <a:effectLst>
                  <a:outerShdw blurRad="38100" dist="19050" dir="2700000" algn="tl" rotWithShape="0">
                    <a:schemeClr val="dk1">
                      <a:alpha val="40000"/>
                    </a:schemeClr>
                  </a:outerShdw>
                </a:effectLst>
              </a:rPr>
              <a:t>16</a:t>
            </a:r>
            <a:r>
              <a:rPr lang="en-US" altLang="ja-JP" sz="2800" b="0" cap="none" spc="0" dirty="0">
                <a:ln w="0"/>
                <a:solidFill>
                  <a:schemeClr val="tx1"/>
                </a:solidFill>
                <a:effectLst>
                  <a:outerShdw blurRad="38100" dist="19050" dir="2700000" algn="tl" rotWithShape="0">
                    <a:schemeClr val="dk1">
                      <a:alpha val="40000"/>
                    </a:schemeClr>
                  </a:outerShdw>
                </a:effectLst>
              </a:rPr>
              <a:t>%</a:t>
            </a:r>
            <a:r>
              <a:rPr lang="ja-JP" altLang="en-US" sz="2800" b="0" cap="none" spc="0">
                <a:ln w="0"/>
                <a:solidFill>
                  <a:schemeClr val="tx1"/>
                </a:solidFill>
                <a:effectLst>
                  <a:outerShdw blurRad="38100" dist="19050" dir="2700000" algn="tl" rotWithShape="0">
                    <a:schemeClr val="dk1">
                      <a:alpha val="40000"/>
                    </a:schemeClr>
                  </a:outerShdw>
                </a:effectLst>
              </a:rPr>
              <a:t>の</a:t>
            </a:r>
            <a:r>
              <a:rPr lang="ja-JP" altLang="en-US" sz="3200" b="0" cap="none" spc="0">
                <a:ln w="0"/>
                <a:solidFill>
                  <a:srgbClr val="FF0000"/>
                </a:solidFill>
                <a:effectLst>
                  <a:outerShdw blurRad="38100" dist="19050" dir="2700000" algn="tl" rotWithShape="0">
                    <a:schemeClr val="dk1">
                      <a:alpha val="40000"/>
                    </a:schemeClr>
                  </a:outerShdw>
                </a:effectLst>
              </a:rPr>
              <a:t>増加</a:t>
            </a:r>
          </a:p>
        </p:txBody>
      </p:sp>
      <p:sp>
        <p:nvSpPr>
          <p:cNvPr id="17" name="右矢印 16">
            <a:extLst>
              <a:ext uri="{FF2B5EF4-FFF2-40B4-BE49-F238E27FC236}">
                <a16:creationId xmlns:a16="http://schemas.microsoft.com/office/drawing/2014/main" id="{8967784E-6EF8-C045-B92F-AE67213BBC85}"/>
              </a:ext>
            </a:extLst>
          </p:cNvPr>
          <p:cNvSpPr/>
          <p:nvPr/>
        </p:nvSpPr>
        <p:spPr>
          <a:xfrm rot="21013663">
            <a:off x="1871879" y="2961108"/>
            <a:ext cx="5393410" cy="2374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9E3D8-48FA-BF48-8F02-5BC713D18695}"/>
              </a:ext>
            </a:extLst>
          </p:cNvPr>
          <p:cNvSpPr>
            <a:spLocks noGrp="1"/>
          </p:cNvSpPr>
          <p:nvPr>
            <p:ph type="title"/>
          </p:nvPr>
        </p:nvSpPr>
        <p:spPr/>
        <p:txBody>
          <a:bodyPr/>
          <a:lstStyle/>
          <a:p>
            <a:r>
              <a:rPr lang="ja-JP" altLang="en-US"/>
              <a:t>研究の背景</a:t>
            </a:r>
            <a:r>
              <a:rPr lang="en-US" altLang="ja-JP" dirty="0"/>
              <a:t>4</a:t>
            </a:r>
            <a:r>
              <a:rPr lang="ja-JP" altLang="en-US"/>
              <a:t>：クラウドサービスの効果</a:t>
            </a:r>
            <a:endParaRPr kumimoji="1" lang="ja-JP" altLang="en-US"/>
          </a:p>
        </p:txBody>
      </p:sp>
      <p:sp>
        <p:nvSpPr>
          <p:cNvPr id="5" name="正方形/長方形 4">
            <a:extLst>
              <a:ext uri="{FF2B5EF4-FFF2-40B4-BE49-F238E27FC236}">
                <a16:creationId xmlns:a16="http://schemas.microsoft.com/office/drawing/2014/main" id="{FB4389A5-D59D-5245-8701-B6D473794F95}"/>
              </a:ext>
            </a:extLst>
          </p:cNvPr>
          <p:cNvSpPr/>
          <p:nvPr/>
        </p:nvSpPr>
        <p:spPr>
          <a:xfrm>
            <a:off x="6244709" y="2414399"/>
            <a:ext cx="5109091" cy="584775"/>
          </a:xfrm>
          <a:prstGeom prst="rect">
            <a:avLst/>
          </a:prstGeom>
          <a:noFill/>
        </p:spPr>
        <p:txBody>
          <a:bodyPr wrap="none" lIns="91440" tIns="45720" rIns="91440" bIns="45720">
            <a:spAutoFit/>
          </a:bodyPr>
          <a:lstStyle/>
          <a:p>
            <a:pPr algn="ctr"/>
            <a:r>
              <a:rPr lang="ja-JP" altLang="en-US" sz="3200" b="0" cap="none" spc="0">
                <a:ln w="0"/>
                <a:solidFill>
                  <a:schemeClr val="tx1"/>
                </a:solidFill>
                <a:effectLst>
                  <a:outerShdw blurRad="38100" dist="19050" dir="2700000" algn="tl" rotWithShape="0">
                    <a:schemeClr val="dk1">
                      <a:alpha val="40000"/>
                    </a:schemeClr>
                  </a:outerShdw>
                </a:effectLst>
              </a:rPr>
              <a:t>プラスの効果があった企業</a:t>
            </a:r>
          </a:p>
        </p:txBody>
      </p:sp>
      <p:sp>
        <p:nvSpPr>
          <p:cNvPr id="6" name="正方形/長方形 5">
            <a:extLst>
              <a:ext uri="{FF2B5EF4-FFF2-40B4-BE49-F238E27FC236}">
                <a16:creationId xmlns:a16="http://schemas.microsoft.com/office/drawing/2014/main" id="{EECBA98D-CA6D-724E-AFA8-B23BB5B8D8DD}"/>
              </a:ext>
            </a:extLst>
          </p:cNvPr>
          <p:cNvSpPr/>
          <p:nvPr/>
        </p:nvSpPr>
        <p:spPr>
          <a:xfrm>
            <a:off x="8075337" y="3722885"/>
            <a:ext cx="1447832"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rPr>
              <a:t>85</a:t>
            </a:r>
            <a:r>
              <a:rPr lang="en-US" altLang="ja-JP" sz="4800" b="0" cap="none" spc="0" dirty="0">
                <a:ln w="0"/>
                <a:solidFill>
                  <a:schemeClr val="tx1"/>
                </a:solidFill>
                <a:effectLst>
                  <a:outerShdw blurRad="38100" dist="19050" dir="2700000" algn="tl" rotWithShape="0">
                    <a:schemeClr val="dk1">
                      <a:alpha val="40000"/>
                    </a:schemeClr>
                  </a:outerShdw>
                </a:effectLst>
              </a:rPr>
              <a:t>%</a:t>
            </a:r>
            <a:endParaRPr lang="ja-JP" altLang="en-US" sz="4800" b="0" cap="none" spc="0">
              <a:ln w="0"/>
              <a:solidFill>
                <a:schemeClr val="tx1"/>
              </a:solidFill>
              <a:effectLst>
                <a:outerShdw blurRad="38100" dist="19050" dir="2700000" algn="tl" rotWithShape="0">
                  <a:schemeClr val="dk1">
                    <a:alpha val="40000"/>
                  </a:schemeClr>
                </a:outerShdw>
              </a:effectLst>
            </a:endParaRPr>
          </a:p>
        </p:txBody>
      </p:sp>
      <p:grpSp>
        <p:nvGrpSpPr>
          <p:cNvPr id="3" name="グループ化 2">
            <a:extLst>
              <a:ext uri="{FF2B5EF4-FFF2-40B4-BE49-F238E27FC236}">
                <a16:creationId xmlns:a16="http://schemas.microsoft.com/office/drawing/2014/main" id="{F6D978EA-403E-4844-977D-FCE96E07C545}"/>
              </a:ext>
            </a:extLst>
          </p:cNvPr>
          <p:cNvGrpSpPr/>
          <p:nvPr/>
        </p:nvGrpSpPr>
        <p:grpSpPr>
          <a:xfrm>
            <a:off x="-346912" y="1325563"/>
            <a:ext cx="8311815" cy="5167312"/>
            <a:chOff x="-346912" y="1325563"/>
            <a:chExt cx="8311815" cy="5167312"/>
          </a:xfrm>
        </p:grpSpPr>
        <p:graphicFrame>
          <p:nvGraphicFramePr>
            <p:cNvPr id="4" name="グラフ 3">
              <a:extLst>
                <a:ext uri="{FF2B5EF4-FFF2-40B4-BE49-F238E27FC236}">
                  <a16:creationId xmlns:a16="http://schemas.microsoft.com/office/drawing/2014/main" id="{423A8A44-C2D7-544B-8ADB-85E1E790C5CA}"/>
                </a:ext>
              </a:extLst>
            </p:cNvPr>
            <p:cNvGraphicFramePr/>
            <p:nvPr>
              <p:extLst>
                <p:ext uri="{D42A27DB-BD31-4B8C-83A1-F6EECF244321}">
                  <p14:modId xmlns:p14="http://schemas.microsoft.com/office/powerpoint/2010/main" val="2602411172"/>
                </p:ext>
              </p:extLst>
            </p:nvPr>
          </p:nvGraphicFramePr>
          <p:xfrm>
            <a:off x="-346912" y="1325563"/>
            <a:ext cx="8311815" cy="5167312"/>
          </p:xfrm>
          <a:graphic>
            <a:graphicData uri="http://schemas.openxmlformats.org/drawingml/2006/chart">
              <c:chart xmlns:c="http://schemas.openxmlformats.org/drawingml/2006/chart" xmlns:r="http://schemas.openxmlformats.org/officeDocument/2006/relationships" r:id="rId3"/>
            </a:graphicData>
          </a:graphic>
        </p:graphicFrame>
        <p:sp>
          <p:nvSpPr>
            <p:cNvPr id="12" name="三角形 11">
              <a:extLst>
                <a:ext uri="{FF2B5EF4-FFF2-40B4-BE49-F238E27FC236}">
                  <a16:creationId xmlns:a16="http://schemas.microsoft.com/office/drawing/2014/main" id="{6F154D57-7C35-DB49-AFEA-813AD041151A}"/>
                </a:ext>
              </a:extLst>
            </p:cNvPr>
            <p:cNvSpPr/>
            <p:nvPr/>
          </p:nvSpPr>
          <p:spPr>
            <a:xfrm rot="2293861">
              <a:off x="1752812" y="2560667"/>
              <a:ext cx="418454" cy="180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6421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81E05-B960-1542-A61E-FA18510D97C5}"/>
              </a:ext>
            </a:extLst>
          </p:cNvPr>
          <p:cNvSpPr>
            <a:spLocks noGrp="1"/>
          </p:cNvSpPr>
          <p:nvPr>
            <p:ph type="title"/>
          </p:nvPr>
        </p:nvSpPr>
        <p:spPr/>
        <p:txBody>
          <a:bodyPr/>
          <a:lstStyle/>
          <a:p>
            <a:r>
              <a:rPr kumimoji="1" lang="ja-JP" altLang="en-US"/>
              <a:t>研究の目的</a:t>
            </a:r>
          </a:p>
        </p:txBody>
      </p:sp>
      <p:sp>
        <p:nvSpPr>
          <p:cNvPr id="3" name="コンテンツ プレースホルダー 2">
            <a:extLst>
              <a:ext uri="{FF2B5EF4-FFF2-40B4-BE49-F238E27FC236}">
                <a16:creationId xmlns:a16="http://schemas.microsoft.com/office/drawing/2014/main" id="{339BDF0C-D3FD-4944-B242-77BC4A1A772D}"/>
              </a:ext>
            </a:extLst>
          </p:cNvPr>
          <p:cNvSpPr>
            <a:spLocks noGrp="1"/>
          </p:cNvSpPr>
          <p:nvPr>
            <p:ph idx="1"/>
          </p:nvPr>
        </p:nvSpPr>
        <p:spPr/>
        <p:txBody>
          <a:bodyPr/>
          <a:lstStyle/>
          <a:p>
            <a:r>
              <a:rPr kumimoji="1" lang="ja-JP" altLang="en-US"/>
              <a:t>今後需要が増していく</a:t>
            </a:r>
            <a:r>
              <a:rPr kumimoji="1" lang="en-US" altLang="ja-JP" dirty="0"/>
              <a:t>Firebase</a:t>
            </a:r>
            <a:r>
              <a:rPr kumimoji="1" lang="ja-JP" altLang="en-US"/>
              <a:t>について学習する</a:t>
            </a:r>
            <a:endParaRPr kumimoji="1" lang="en-US" altLang="ja-JP" dirty="0"/>
          </a:p>
          <a:p>
            <a:endParaRPr kumimoji="1" lang="en-US" altLang="ja-JP" dirty="0"/>
          </a:p>
          <a:p>
            <a:r>
              <a:rPr lang="ja-JP" altLang="en-US"/>
              <a:t>学習した</a:t>
            </a:r>
            <a:r>
              <a:rPr lang="en-US" altLang="ja-JP" dirty="0"/>
              <a:t>Firebase</a:t>
            </a:r>
            <a:r>
              <a:rPr lang="ja-JP" altLang="en-US"/>
              <a:t>を</a:t>
            </a:r>
            <a:endParaRPr lang="en-US" altLang="ja-JP" dirty="0"/>
          </a:p>
          <a:p>
            <a:pPr marL="0" indent="0">
              <a:buNone/>
            </a:pPr>
            <a:r>
              <a:rPr lang="ja-JP" altLang="en-US"/>
              <a:t>　・「</a:t>
            </a:r>
            <a:r>
              <a:rPr lang="en-US" altLang="ja-JP" dirty="0"/>
              <a:t>3</a:t>
            </a:r>
            <a:r>
              <a:rPr lang="ja-JP" altLang="en-US"/>
              <a:t>つの山課題」</a:t>
            </a:r>
            <a:endParaRPr lang="en-US" altLang="ja-JP" dirty="0"/>
          </a:p>
          <a:p>
            <a:pPr marL="0" indent="0">
              <a:buNone/>
            </a:pPr>
            <a:r>
              <a:rPr lang="ja-JP" altLang="en-US"/>
              <a:t>　・「メンタルローテーション課題」</a:t>
            </a:r>
            <a:endParaRPr lang="en-US" altLang="ja-JP" dirty="0"/>
          </a:p>
          <a:p>
            <a:pPr marL="0" indent="0">
              <a:buNone/>
            </a:pPr>
            <a:r>
              <a:rPr lang="ja-JP" altLang="en-US"/>
              <a:t>　・「認知行動療法</a:t>
            </a:r>
            <a:r>
              <a:rPr lang="en-US" altLang="ja-JP" dirty="0"/>
              <a:t>3</a:t>
            </a:r>
            <a:r>
              <a:rPr lang="ja-JP" altLang="en-US"/>
              <a:t>コマ漫画」</a:t>
            </a:r>
            <a:endParaRPr lang="en-US" altLang="ja-JP" dirty="0"/>
          </a:p>
          <a:p>
            <a:pPr marL="0" indent="0">
              <a:buNone/>
            </a:pPr>
            <a:r>
              <a:rPr lang="ja-JP" altLang="en-US"/>
              <a:t>　の</a:t>
            </a:r>
            <a:r>
              <a:rPr lang="en-US" altLang="ja-JP" dirty="0"/>
              <a:t>Web</a:t>
            </a:r>
            <a:r>
              <a:rPr lang="ja-JP" altLang="en-US"/>
              <a:t>アプリに組み込む</a:t>
            </a:r>
            <a:endParaRPr kumimoji="1" lang="ja-JP" altLang="en-US"/>
          </a:p>
        </p:txBody>
      </p:sp>
    </p:spTree>
    <p:extLst>
      <p:ext uri="{BB962C8B-B14F-4D97-AF65-F5344CB8AC3E}">
        <p14:creationId xmlns:p14="http://schemas.microsoft.com/office/powerpoint/2010/main" val="210002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09C34-ED3B-FB47-B782-8DDDE3E2B3D4}"/>
              </a:ext>
            </a:extLst>
          </p:cNvPr>
          <p:cNvSpPr>
            <a:spLocks noGrp="1"/>
          </p:cNvSpPr>
          <p:nvPr>
            <p:ph type="title"/>
          </p:nvPr>
        </p:nvSpPr>
        <p:spPr/>
        <p:txBody>
          <a:bodyPr/>
          <a:lstStyle/>
          <a:p>
            <a:r>
              <a:rPr kumimoji="1" lang="ja-JP" altLang="en-US"/>
              <a:t>本論</a:t>
            </a:r>
          </a:p>
        </p:txBody>
      </p:sp>
      <p:sp>
        <p:nvSpPr>
          <p:cNvPr id="3" name="コンテンツ プレースホルダー 2">
            <a:extLst>
              <a:ext uri="{FF2B5EF4-FFF2-40B4-BE49-F238E27FC236}">
                <a16:creationId xmlns:a16="http://schemas.microsoft.com/office/drawing/2014/main" id="{E569007B-BC91-5F43-9C83-77F041195A57}"/>
              </a:ext>
            </a:extLst>
          </p:cNvPr>
          <p:cNvSpPr>
            <a:spLocks noGrp="1"/>
          </p:cNvSpPr>
          <p:nvPr>
            <p:ph idx="1"/>
          </p:nvPr>
        </p:nvSpPr>
        <p:spPr/>
        <p:txBody>
          <a:bodyPr/>
          <a:lstStyle/>
          <a:p>
            <a:r>
              <a:rPr kumimoji="1" lang="en-US" altLang="ja-JP" dirty="0"/>
              <a:t>1. Firebase</a:t>
            </a:r>
            <a:r>
              <a:rPr kumimoji="1" lang="ja-JP" altLang="en-US"/>
              <a:t>のセッティング</a:t>
            </a:r>
            <a:endParaRPr kumimoji="1" lang="en-US" altLang="ja-JP" dirty="0"/>
          </a:p>
          <a:p>
            <a:endParaRPr kumimoji="1" lang="en-US" altLang="ja-JP" dirty="0"/>
          </a:p>
          <a:p>
            <a:r>
              <a:rPr lang="en-US" altLang="ja-JP" dirty="0"/>
              <a:t>2. Firebase Authentication</a:t>
            </a:r>
            <a:r>
              <a:rPr lang="ja-JP" altLang="en-US"/>
              <a:t>について</a:t>
            </a:r>
            <a:endParaRPr lang="en-US" altLang="ja-JP" dirty="0"/>
          </a:p>
          <a:p>
            <a:endParaRPr lang="en-US" altLang="ja-JP" dirty="0"/>
          </a:p>
          <a:p>
            <a:r>
              <a:rPr kumimoji="1" lang="en-US" altLang="ja-JP" dirty="0"/>
              <a:t>3. Firebase Realtime Database</a:t>
            </a:r>
            <a:r>
              <a:rPr kumimoji="1" lang="ja-JP" altLang="en-US"/>
              <a:t>について</a:t>
            </a:r>
          </a:p>
        </p:txBody>
      </p:sp>
    </p:spTree>
    <p:extLst>
      <p:ext uri="{BB962C8B-B14F-4D97-AF65-F5344CB8AC3E}">
        <p14:creationId xmlns:p14="http://schemas.microsoft.com/office/powerpoint/2010/main" val="86755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9D54-05A7-9645-8C0F-8E0EC7A0ABF9}"/>
              </a:ext>
            </a:extLst>
          </p:cNvPr>
          <p:cNvSpPr>
            <a:spLocks noGrp="1"/>
          </p:cNvSpPr>
          <p:nvPr>
            <p:ph type="title"/>
          </p:nvPr>
        </p:nvSpPr>
        <p:spPr/>
        <p:txBody>
          <a:bodyPr/>
          <a:lstStyle/>
          <a:p>
            <a:r>
              <a:rPr kumimoji="1" lang="ja-JP" altLang="en-US"/>
              <a:t>本論</a:t>
            </a:r>
            <a:r>
              <a:rPr kumimoji="1" lang="en-US" altLang="ja-JP" dirty="0"/>
              <a:t>1</a:t>
            </a:r>
            <a:r>
              <a:rPr kumimoji="1" lang="ja-JP" altLang="en-US"/>
              <a:t>：</a:t>
            </a:r>
            <a:r>
              <a:rPr kumimoji="1" lang="en-US" altLang="ja-JP" dirty="0"/>
              <a:t>Firebase</a:t>
            </a:r>
            <a:r>
              <a:rPr kumimoji="1" lang="ja-JP" altLang="en-US"/>
              <a:t>のセッティング</a:t>
            </a:r>
          </a:p>
        </p:txBody>
      </p:sp>
      <p:sp>
        <p:nvSpPr>
          <p:cNvPr id="3" name="コンテンツ プレースホルダー 2">
            <a:extLst>
              <a:ext uri="{FF2B5EF4-FFF2-40B4-BE49-F238E27FC236}">
                <a16:creationId xmlns:a16="http://schemas.microsoft.com/office/drawing/2014/main" id="{A133B760-145F-044E-924E-E8AF920D3741}"/>
              </a:ext>
            </a:extLst>
          </p:cNvPr>
          <p:cNvSpPr>
            <a:spLocks noGrp="1"/>
          </p:cNvSpPr>
          <p:nvPr>
            <p:ph idx="1"/>
          </p:nvPr>
        </p:nvSpPr>
        <p:spPr/>
        <p:txBody>
          <a:bodyPr/>
          <a:lstStyle/>
          <a:p>
            <a:r>
              <a:rPr kumimoji="1" lang="en-US" altLang="ja-JP" dirty="0"/>
              <a:t>1. </a:t>
            </a:r>
            <a:r>
              <a:rPr kumimoji="1" lang="ja-JP" altLang="en-US"/>
              <a:t>プロジェクトの作成</a:t>
            </a:r>
            <a:endParaRPr kumimoji="1" lang="en-US" altLang="ja-JP" dirty="0"/>
          </a:p>
          <a:p>
            <a:endParaRPr kumimoji="1" lang="en-US" altLang="ja-JP" dirty="0"/>
          </a:p>
          <a:p>
            <a:r>
              <a:rPr lang="en-US" altLang="ja-JP" dirty="0"/>
              <a:t>2. </a:t>
            </a:r>
            <a:r>
              <a:rPr lang="ja-JP" altLang="en-US"/>
              <a:t>プロジェクト上でのアプリの追加</a:t>
            </a:r>
            <a:endParaRPr lang="en-US" altLang="ja-JP" dirty="0"/>
          </a:p>
          <a:p>
            <a:endParaRPr lang="en-US" altLang="ja-JP" dirty="0"/>
          </a:p>
          <a:p>
            <a:r>
              <a:rPr kumimoji="1" lang="en-US" altLang="ja-JP" dirty="0"/>
              <a:t>3. HTML</a:t>
            </a:r>
            <a:r>
              <a:rPr lang="ja-JP" altLang="en-US"/>
              <a:t>への</a:t>
            </a:r>
            <a:r>
              <a:rPr kumimoji="1" lang="ja-JP" altLang="en-US"/>
              <a:t>組み込み</a:t>
            </a:r>
          </a:p>
        </p:txBody>
      </p:sp>
    </p:spTree>
    <p:extLst>
      <p:ext uri="{BB962C8B-B14F-4D97-AF65-F5344CB8AC3E}">
        <p14:creationId xmlns:p14="http://schemas.microsoft.com/office/powerpoint/2010/main" val="17064646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8237</TotalTime>
  <Words>2404</Words>
  <Application>Microsoft Macintosh PowerPoint</Application>
  <PresentationFormat>ワイド画面</PresentationFormat>
  <Paragraphs>297</Paragraphs>
  <Slides>36</Slides>
  <Notes>34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36</vt:i4>
      </vt:variant>
    </vt:vector>
  </HeadingPairs>
  <TitlesOfParts>
    <vt:vector size="40" baseType="lpstr">
      <vt:lpstr>游ゴシック</vt:lpstr>
      <vt:lpstr>游ゴシック Light</vt:lpstr>
      <vt:lpstr>Arial</vt:lpstr>
      <vt:lpstr>Office テーマ</vt:lpstr>
      <vt:lpstr>Firebaseを活用したWebアプリケーション のバックエンド開発手法</vt:lpstr>
      <vt:lpstr>発表の流れ</vt:lpstr>
      <vt:lpstr>研究の背景1：Firebaseとは</vt:lpstr>
      <vt:lpstr>研究の背景2：mBaaSとは</vt:lpstr>
      <vt:lpstr>研究の背景3：企業のクラウドの利用</vt:lpstr>
      <vt:lpstr>研究の背景4：クラウドサービスの効果</vt:lpstr>
      <vt:lpstr>研究の目的</vt:lpstr>
      <vt:lpstr>本論</vt:lpstr>
      <vt:lpstr>本論1：Firebaseのセッティング</vt:lpstr>
      <vt:lpstr>本論1：Firebaseのセッティング</vt:lpstr>
      <vt:lpstr>PowerPoint プレゼンテーション</vt:lpstr>
      <vt:lpstr>プロジェクトの各設定</vt:lpstr>
      <vt:lpstr>本論1：Firebaseのセッティング</vt:lpstr>
      <vt:lpstr>PowerPoint プレゼンテーション</vt:lpstr>
      <vt:lpstr>PowerPoint プレゼンテーション</vt:lpstr>
      <vt:lpstr>本論1：Firebaseのセッティング</vt:lpstr>
      <vt:lpstr>PowerPoint プレゼンテーション</vt:lpstr>
      <vt:lpstr>スクリプト：ライブラリのロード</vt:lpstr>
      <vt:lpstr>PowerPoint プレゼンテーション</vt:lpstr>
      <vt:lpstr>PowerPoint プレゼンテーション</vt:lpstr>
      <vt:lpstr>スクリプト：Firebaseの初期化</vt:lpstr>
      <vt:lpstr>本論2：Firebase Authentication</vt:lpstr>
      <vt:lpstr>1. Firebaseコンソールでの操作</vt:lpstr>
      <vt:lpstr>2. ユーザ認証機能</vt:lpstr>
      <vt:lpstr>3. ログアウト機能</vt:lpstr>
      <vt:lpstr>本論3：Firebase Realtime Database</vt:lpstr>
      <vt:lpstr>1. Firebaseコンソールでの操作</vt:lpstr>
      <vt:lpstr>1. Firebaseコンソールでの操作</vt:lpstr>
      <vt:lpstr>2. データベースの利用</vt:lpstr>
      <vt:lpstr>結論</vt:lpstr>
      <vt:lpstr>結論：今後の課題</vt:lpstr>
      <vt:lpstr>Firebaseを活用したWebアプリケーション のバックエンド開発手法</vt:lpstr>
      <vt:lpstr>SDKとは</vt:lpstr>
      <vt:lpstr>モバイルデバイスの普及</vt:lpstr>
      <vt:lpstr>バックエンドとは</vt:lpstr>
      <vt:lpstr>メソッドチェーン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Firebaseを活用したWebアプリケーション のバックエンド開発手法</dc:title>
  <dc:creator>高尾 玲</dc:creator>
  <cp:lastModifiedBy>高尾 玲</cp:lastModifiedBy>
  <cp:revision>35</cp:revision>
  <dcterms:created xsi:type="dcterms:W3CDTF">2022-02-09T10:20:07Z</dcterms:created>
  <dcterms:modified xsi:type="dcterms:W3CDTF">2022-02-15T04:20:04Z</dcterms:modified>
</cp:coreProperties>
</file>